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114" r:id="rId3"/>
  </p:sldMasterIdLst>
  <p:notesMasterIdLst>
    <p:notesMasterId r:id="rId11"/>
  </p:notesMasterIdLst>
  <p:handoutMasterIdLst>
    <p:handoutMasterId r:id="rId12"/>
  </p:handoutMasterIdLst>
  <p:sldIdLst>
    <p:sldId id="1227" r:id="rId4"/>
    <p:sldId id="1219" r:id="rId5"/>
    <p:sldId id="1221" r:id="rId6"/>
    <p:sldId id="1222" r:id="rId7"/>
    <p:sldId id="1224" r:id="rId8"/>
    <p:sldId id="1225" r:id="rId9"/>
    <p:sldId id="1226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27"/>
            <p14:sldId id="1219"/>
            <p14:sldId id="1221"/>
            <p14:sldId id="1222"/>
            <p14:sldId id="1224"/>
            <p14:sldId id="1225"/>
            <p14:sldId id="12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D"/>
    <a:srgbClr val="3C3C3C"/>
    <a:srgbClr val="FFFFFF"/>
    <a:srgbClr val="FF412D"/>
    <a:srgbClr val="00682F"/>
    <a:srgbClr val="960000"/>
    <a:srgbClr val="F4C6BA"/>
    <a:srgbClr val="FFCCCC"/>
    <a:srgbClr val="F6D0C6"/>
    <a:srgbClr val="F7D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0" autoAdjust="0"/>
    <p:restoredTop sz="87456" autoAdjust="0"/>
  </p:normalViewPr>
  <p:slideViewPr>
    <p:cSldViewPr>
      <p:cViewPr varScale="1">
        <p:scale>
          <a:sx n="89" d="100"/>
          <a:sy n="89" d="100"/>
        </p:scale>
        <p:origin x="84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s01\disk_t\&#1062;&#1054;&#1050;\_2025%20&#1075;&#1086;&#1076;\19.1-10%20&#1054;&#1090;&#1095;&#1077;&#1090;%20&#1087;&#1086;%20&#1088;&#1072;&#1073;&#1086;&#1090;&#1077;%20&#1089;%20&#1087;&#1086;&#1090;&#1088;&#1077;&#1073;&#1080;&#1090;&#1077;&#1083;&#1103;&#1084;&#1080;%20(&#1077;&#1076;&#1080;&#1085;&#1086;&#1074;&#1088;&#1077;&#1084;&#1077;&#1085;&#1085;&#1099;&#1077;)\&#1050;&#1074;&#1072;&#1088;&#1090;&#1072;&#1083;&#1100;&#1085;&#1099;&#1081;%20&#1089;%201C%20CRM%202025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s01\disk_t\&#1062;&#1054;&#1050;\_2025%20&#1075;&#1086;&#1076;\19.1-10%20&#1054;&#1090;&#1095;&#1077;&#1090;%20&#1087;&#1086;%20&#1088;&#1072;&#1073;&#1086;&#1090;&#1077;%20&#1089;%20&#1087;&#1086;&#1090;&#1088;&#1077;&#1073;&#1080;&#1090;&#1077;&#1083;&#1103;&#1084;&#1080;%20(&#1077;&#1076;&#1080;&#1085;&#1086;&#1074;&#1088;&#1077;&#1084;&#1077;&#1085;&#1085;&#1099;&#1077;)\&#1050;&#1074;&#1072;&#1088;&#1090;&#1072;&#1083;&#1100;&#1085;&#1099;&#1081;%20&#1089;%201C%20CRM%202025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s01\disk_t\&#1062;&#1054;&#1050;\_2025%20&#1075;&#1086;&#1076;\19.1-10%20&#1054;&#1090;&#1095;&#1077;&#1090;%20&#1087;&#1086;%20&#1088;&#1072;&#1073;&#1086;&#1090;&#1077;%20&#1089;%20&#1087;&#1086;&#1090;&#1088;&#1077;&#1073;&#1080;&#1090;&#1077;&#1083;&#1103;&#1084;&#1080;%20(&#1077;&#1076;&#1080;&#1085;&#1086;&#1074;&#1088;&#1077;&#1084;&#1077;&#1085;&#1085;&#1099;&#1077;)\&#1050;&#1074;&#1072;&#1088;&#1090;&#1072;&#1083;&#1100;&#1085;&#1099;&#1081;%20&#1089;%201C%20CRM%202025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s01\disk_t\&#1062;&#1054;&#1050;\_2025%20&#1075;&#1086;&#1076;\19.1-10%20&#1054;&#1090;&#1095;&#1077;&#1090;%20&#1087;&#1086;%20&#1088;&#1072;&#1073;&#1086;&#1090;&#1077;%20&#1089;%20&#1087;&#1086;&#1090;&#1088;&#1077;&#1073;&#1080;&#1090;&#1077;&#1083;&#1103;&#1084;&#1080;%20(&#1077;&#1076;&#1080;&#1085;&#1086;&#1074;&#1088;&#1077;&#1084;&#1077;&#1085;&#1085;&#1099;&#1077;)\&#1050;&#1074;&#1072;&#1088;&#1090;&#1072;&#1083;&#1100;&#1085;&#1099;&#1081;%20&#1089;%201C%20CRM%202025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s01\disk_t\&#1062;&#1054;&#1050;\_2025%20&#1075;&#1086;&#1076;\19.1-10%20&#1054;&#1090;&#1095;&#1077;&#1090;%20&#1087;&#1086;%20&#1088;&#1072;&#1073;&#1086;&#1090;&#1077;%20&#1089;%20&#1087;&#1086;&#1090;&#1088;&#1077;&#1073;&#1080;&#1090;&#1077;&#1083;&#1103;&#1084;&#1080;%20(&#1077;&#1076;&#1080;&#1085;&#1086;&#1074;&#1088;&#1077;&#1084;&#1077;&#1085;&#1085;&#1099;&#1077;)\&#1050;&#1074;&#1072;&#1088;&#1090;&#1072;&#1083;&#1100;&#1085;&#1099;&#1081;%20&#1089;%201C%20CRM%202025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s01\disk_t\&#1062;&#1054;&#1050;\_2025%20&#1075;&#1086;&#1076;\19.1-10%20&#1054;&#1090;&#1095;&#1077;&#1090;%20&#1087;&#1086;%20&#1088;&#1072;&#1073;&#1086;&#1090;&#1077;%20&#1089;%20&#1087;&#1086;&#1090;&#1088;&#1077;&#1073;&#1080;&#1090;&#1077;&#1083;&#1103;&#1084;&#1080;%20(&#1077;&#1076;&#1080;&#1085;&#1086;&#1074;&#1088;&#1077;&#1084;&#1077;&#1085;&#1085;&#1099;&#1077;)\&#1050;&#1074;&#1072;&#1088;&#1090;&#1072;&#1083;&#1100;&#1085;&#1099;&#1081;%20&#1089;%201C%20CRM%202025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5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fs01\disk_t\&#1062;&#1054;&#1050;\_2025%20&#1075;&#1086;&#1076;\19.1-10%20&#1054;&#1090;&#1095;&#1077;&#1090;%20&#1087;&#1086;%20&#1088;&#1072;&#1073;&#1086;&#1090;&#1077;%20&#1089;%20&#1087;&#1086;&#1090;&#1088;&#1077;&#1073;&#1080;&#1090;&#1077;&#1083;&#1103;&#1084;&#1080;%20(&#1077;&#1076;&#1080;&#1085;&#1086;&#1074;&#1088;&#1077;&#1084;&#1077;&#1085;&#1085;&#1099;&#1077;)\&#1050;&#1074;&#1072;&#1088;&#1090;&#1072;&#1083;&#1100;&#1085;&#1099;&#1081;%20&#1089;%201C%20CRM%202025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s01\disk_t\&#1062;&#1054;&#1050;\_2025%20&#1075;&#1086;&#1076;\19.1-10%20&#1054;&#1090;&#1095;&#1077;&#1090;%20&#1087;&#1086;%20&#1088;&#1072;&#1073;&#1086;&#1090;&#1077;%20&#1089;%20&#1087;&#1086;&#1090;&#1088;&#1077;&#1073;&#1080;&#1090;&#1077;&#1083;&#1103;&#1084;&#1080;%20(&#1077;&#1076;&#1080;&#1085;&#1086;&#1074;&#1088;&#1077;&#1084;&#1077;&#1085;&#1085;&#1099;&#1077;)\&#1050;&#1074;&#1072;&#1088;&#1090;&#1072;&#1083;&#1100;&#1085;&#1099;&#1081;%20&#1089;%201C%20CRM%202025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7303634234265E-2"/>
          <c:y val="3.5805626598465499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'1'!$B$8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3E-4B42-BDEB-00F6F44B0371}"/>
                </c:ext>
              </c:extLst>
            </c:dLbl>
            <c:dLbl>
              <c:idx val="3"/>
              <c:layout>
                <c:manualLayout>
                  <c:x val="0"/>
                  <c:y val="1.9323671497584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3E-4B42-BDEB-00F6F44B0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2210</c:v>
                </c:pt>
                <c:pt idx="1">
                  <c:v>2681</c:v>
                </c:pt>
                <c:pt idx="2">
                  <c:v>2744</c:v>
                </c:pt>
                <c:pt idx="3">
                  <c:v>3084</c:v>
                </c:pt>
                <c:pt idx="4">
                  <c:v>3067</c:v>
                </c:pt>
                <c:pt idx="5">
                  <c:v>3006</c:v>
                </c:pt>
                <c:pt idx="6">
                  <c:v>3780</c:v>
                </c:pt>
                <c:pt idx="7">
                  <c:v>3642</c:v>
                </c:pt>
                <c:pt idx="8">
                  <c:v>12763</c:v>
                </c:pt>
                <c:pt idx="9">
                  <c:v>11354</c:v>
                </c:pt>
                <c:pt idx="10">
                  <c:v>6579</c:v>
                </c:pt>
                <c:pt idx="11">
                  <c:v>10771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3E-4B42-BDEB-00F6F44B0371}"/>
            </c:ext>
          </c:extLst>
        </c:ser>
        <c:ser>
          <c:idx val="0"/>
          <c:order val="1"/>
          <c:tx>
            <c:strRef>
              <c:f>'1'!$B$9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2.9962546816479402E-3"/>
                  <c:y val="-1.5458937198067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3E-4B42-BDEB-00F6F44B0371}"/>
                </c:ext>
              </c:extLst>
            </c:dLbl>
            <c:dLbl>
              <c:idx val="2"/>
              <c:layout>
                <c:manualLayout>
                  <c:x val="4.4943820224719105E-3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3E-4B42-BDEB-00F6F44B0371}"/>
                </c:ext>
              </c:extLst>
            </c:dLbl>
            <c:dLbl>
              <c:idx val="3"/>
              <c:layout>
                <c:manualLayout>
                  <c:x val="0"/>
                  <c:y val="-1.159420289855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3E-4B42-BDEB-00F6F44B0371}"/>
                </c:ext>
              </c:extLst>
            </c:dLbl>
            <c:dLbl>
              <c:idx val="4"/>
              <c:layout>
                <c:manualLayout>
                  <c:x val="2.9962546816479402E-3"/>
                  <c:y val="-3.54263218310121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3E-4B42-BDEB-00F6F44B0371}"/>
                </c:ext>
              </c:extLst>
            </c:dLbl>
            <c:dLbl>
              <c:idx val="5"/>
              <c:layout>
                <c:manualLayout>
                  <c:x val="1.498127340824025E-3"/>
                  <c:y val="-1.159420289855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3E-4B42-BDEB-00F6F44B0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'1'!$C$9:$N$9</c:f>
              <c:numCache>
                <c:formatCode>General</c:formatCode>
                <c:ptCount val="12"/>
                <c:pt idx="0">
                  <c:v>4899</c:v>
                </c:pt>
                <c:pt idx="1">
                  <c:v>4026</c:v>
                </c:pt>
                <c:pt idx="2">
                  <c:v>3533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3E-4B42-BDEB-00F6F44B0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5001984"/>
        <c:axId val="115343744"/>
      </c:barChart>
      <c:catAx>
        <c:axId val="115001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343744"/>
        <c:crosses val="autoZero"/>
        <c:auto val="1"/>
        <c:lblAlgn val="ctr"/>
        <c:lblOffset val="100"/>
        <c:noMultiLvlLbl val="0"/>
      </c:catAx>
      <c:valAx>
        <c:axId val="115343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1.4853519714530285E-2"/>
              <c:y val="0.19514930198942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15001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1448074804996"/>
          <c:y val="3.8294168842471714E-2"/>
          <c:w val="0.75599124518961847"/>
          <c:h val="0.7931215090721318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диаграмм'!$D$6:$D$14</c:f>
              <c:numCache>
                <c:formatCode>0.00</c:formatCode>
                <c:ptCount val="9"/>
                <c:pt idx="0">
                  <c:v>0.41746949261400135</c:v>
                </c:pt>
                <c:pt idx="1">
                  <c:v>69.307964033397568</c:v>
                </c:pt>
                <c:pt idx="2">
                  <c:v>20.616570327552985</c:v>
                </c:pt>
                <c:pt idx="3">
                  <c:v>9.1441875401412975</c:v>
                </c:pt>
                <c:pt idx="4">
                  <c:v>4.0141297366730888E-2</c:v>
                </c:pt>
                <c:pt idx="5">
                  <c:v>0</c:v>
                </c:pt>
                <c:pt idx="6">
                  <c:v>8.0282594733461776E-3</c:v>
                </c:pt>
                <c:pt idx="7">
                  <c:v>8.0282594733461776E-3</c:v>
                </c:pt>
                <c:pt idx="8">
                  <c:v>0.45761078998073218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7-4716-8D2E-A9116940A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4748416"/>
        <c:axId val="115622656"/>
      </c:barChart>
      <c:catAx>
        <c:axId val="11474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622656"/>
        <c:crosses val="autoZero"/>
        <c:auto val="1"/>
        <c:lblAlgn val="ctr"/>
        <c:lblOffset val="100"/>
        <c:noMultiLvlLbl val="0"/>
      </c:catAx>
      <c:valAx>
        <c:axId val="1156226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152274354135491"/>
              <c:y val="0.915588728492271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474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9818288966741E-2"/>
          <c:y val="0.11608293963254585"/>
          <c:w val="0.7176245783717673"/>
          <c:h val="0.7241673141673141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98400"/>
        <c:axId val="103400192"/>
      </c:barChart>
      <c:catAx>
        <c:axId val="103398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3400192"/>
        <c:crosses val="autoZero"/>
        <c:auto val="1"/>
        <c:lblAlgn val="ctr"/>
        <c:lblOffset val="100"/>
        <c:noMultiLvlLbl val="0"/>
      </c:catAx>
      <c:valAx>
        <c:axId val="10340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39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PF Din Text Cond Pro Light" panose="02000000000000000000" pitchFamily="2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1513782547709"/>
          <c:y val="0.11608293963254585"/>
          <c:w val="0.65180753307870143"/>
          <c:h val="0.66296262553958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('2'!$F$5,'2'!$J$5,'2'!$N$5,'2'!$R$5)</c:f>
              <c:numCache>
                <c:formatCode>General</c:formatCode>
                <c:ptCount val="4"/>
                <c:pt idx="0">
                  <c:v>52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A-4689-996F-9ABD1172D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03776"/>
        <c:axId val="115405568"/>
      </c:barChart>
      <c:catAx>
        <c:axId val="115403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405568"/>
        <c:crosses val="autoZero"/>
        <c:auto val="1"/>
        <c:lblAlgn val="ctr"/>
        <c:lblOffset val="100"/>
        <c:noMultiLvlLbl val="0"/>
      </c:catAx>
      <c:valAx>
        <c:axId val="11540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40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('2'!$F$6,'2'!$J$6,'2'!$N$6,'2'!$R$6)</c:f>
              <c:numCache>
                <c:formatCode>General</c:formatCode>
                <c:ptCount val="4"/>
                <c:pt idx="0">
                  <c:v>8633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7-49DB-91FB-B9AEF2DA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32640"/>
        <c:axId val="116034176"/>
      </c:barChart>
      <c:catAx>
        <c:axId val="116032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034176"/>
        <c:crosses val="autoZero"/>
        <c:auto val="1"/>
        <c:lblAlgn val="ctr"/>
        <c:lblOffset val="100"/>
        <c:noMultiLvlLbl val="0"/>
      </c:catAx>
      <c:valAx>
        <c:axId val="11603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03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('2'!$F$7,'2'!$J$7,'2'!$N$7,'2'!$R$7)</c:f>
              <c:numCache>
                <c:formatCode>General</c:formatCode>
                <c:ptCount val="4"/>
                <c:pt idx="0">
                  <c:v>2568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4-474D-A1F4-C6E83D2A0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46848"/>
        <c:axId val="116052736"/>
      </c:barChart>
      <c:catAx>
        <c:axId val="116046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052736"/>
        <c:crosses val="autoZero"/>
        <c:auto val="1"/>
        <c:lblAlgn val="ctr"/>
        <c:lblOffset val="100"/>
        <c:noMultiLvlLbl val="0"/>
      </c:catAx>
      <c:valAx>
        <c:axId val="11605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04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2389318433398"/>
          <c:y val="7.7129208841938121E-2"/>
          <c:w val="0.62125177856993263"/>
          <c:h val="0.65276398084867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диаграмм'!$B$20:$B$24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'Для диаграмм'!$B$20:$B$24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диаграмм'!$D$20:$D$24</c:f>
              <c:numCache>
                <c:formatCode>0.0%</c:formatCode>
                <c:ptCount val="5"/>
                <c:pt idx="0">
                  <c:v>0.13806389468614544</c:v>
                </c:pt>
                <c:pt idx="1">
                  <c:v>0.55450313051854228</c:v>
                </c:pt>
                <c:pt idx="2">
                  <c:v>2.7853588055867715E-2</c:v>
                </c:pt>
                <c:pt idx="3">
                  <c:v>0.27957938673944455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9-481B-9156-7C4723ABA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5754496"/>
        <c:axId val="115756032"/>
      </c:barChart>
      <c:catAx>
        <c:axId val="11575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15756032"/>
        <c:crossesAt val="0"/>
        <c:auto val="1"/>
        <c:lblAlgn val="ctr"/>
        <c:lblOffset val="100"/>
        <c:noMultiLvlLbl val="0"/>
      </c:catAx>
      <c:valAx>
        <c:axId val="1157560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Удельный вес канала коммцникации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575356862501501"/>
              <c:y val="0.811069003471340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75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F Din Text Cond Pro Light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4288795612610682"/>
          <c:y val="0.30917874396135264"/>
          <c:w val="0.5000433019802486"/>
          <c:h val="0.600644122383252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диаграмм'!$D$30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14-4B6E-B0A3-B070DE424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F Din Text Cond Pro Light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диаграмм'!$D$31:$D$40</c:f>
              <c:numCache>
                <c:formatCode>0.0%</c:formatCode>
                <c:ptCount val="10"/>
                <c:pt idx="0">
                  <c:v>0.47495585166158294</c:v>
                </c:pt>
                <c:pt idx="1">
                  <c:v>3.0582758067105476E-2</c:v>
                </c:pt>
                <c:pt idx="2">
                  <c:v>0.2115909455771392</c:v>
                </c:pt>
                <c:pt idx="3">
                  <c:v>1.3083962112698667E-2</c:v>
                </c:pt>
                <c:pt idx="4">
                  <c:v>0.10250441483384171</c:v>
                </c:pt>
                <c:pt idx="5">
                  <c:v>5.9399582597527692E-3</c:v>
                </c:pt>
                <c:pt idx="6">
                  <c:v>8.3400224755177402E-2</c:v>
                </c:pt>
                <c:pt idx="7">
                  <c:v>6.3413067908171458E-3</c:v>
                </c:pt>
                <c:pt idx="8">
                  <c:v>1.6053941242575052E-4</c:v>
                </c:pt>
                <c:pt idx="9">
                  <c:v>7.1440038529458988E-2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4-4B6E-B0A3-B070DE424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316032"/>
        <c:axId val="116317568"/>
      </c:barChart>
      <c:catAx>
        <c:axId val="11631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116317568"/>
        <c:crosses val="autoZero"/>
        <c:auto val="1"/>
        <c:lblAlgn val="ctr"/>
        <c:lblOffset val="100"/>
        <c:noMultiLvlLbl val="0"/>
      </c:catAx>
      <c:valAx>
        <c:axId val="116317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631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22513089005756"/>
          <c:y val="4.0404040404040414E-2"/>
          <c:w val="0.61780104712043094"/>
          <c:h val="0.646464646464646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диаграмм'!$D$58:$D$67</c:f>
              <c:numCache>
                <c:formatCode>0.0%</c:formatCode>
                <c:ptCount val="10"/>
                <c:pt idx="0">
                  <c:v>0.44230769230769229</c:v>
                </c:pt>
                <c:pt idx="1">
                  <c:v>0.36538461538461536</c:v>
                </c:pt>
                <c:pt idx="2">
                  <c:v>0.15384615384615385</c:v>
                </c:pt>
                <c:pt idx="3">
                  <c:v>0</c:v>
                </c:pt>
                <c:pt idx="4">
                  <c:v>3.8461538461538464E-2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F-4BAB-B1B2-5BF90ED1EA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15542272"/>
        <c:axId val="115577984"/>
      </c:barChart>
      <c:catAx>
        <c:axId val="11554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15577984"/>
        <c:crossesAt val="0"/>
        <c:auto val="1"/>
        <c:lblAlgn val="ctr"/>
        <c:lblOffset val="100"/>
        <c:noMultiLvlLbl val="0"/>
      </c:catAx>
      <c:valAx>
        <c:axId val="1155779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767876742679892"/>
              <c:y val="0.828372438293705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54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12.09.2025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21940" y="497686"/>
            <a:ext cx="1657427" cy="521490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7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5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42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403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22965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5B9D"/>
              </a:buClr>
            </a:pP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</a:t>
            </a:r>
            <a:b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без подразделов </a:t>
            </a:r>
            <a: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рекомендуется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использования </a:t>
            </a:r>
            <a: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в презентации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показа на экране.</a:t>
            </a:r>
          </a:p>
          <a:p>
            <a:pPr>
              <a:buClr>
                <a:srgbClr val="0C5B9D"/>
              </a:buClr>
            </a:pP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4588585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95176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77548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hangingPunct="1">
              <a:spcBef>
                <a:spcPts val="600"/>
              </a:spcBef>
            </a:pP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Макет настроен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любого содержимого в двух колонках, однако рекомендуется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не использовать его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10788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46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5559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6269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4683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2842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604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674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9400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8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0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860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8938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2772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896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8">
          <p15:clr>
            <a:srgbClr val="FBAE40"/>
          </p15:clr>
        </p15:guide>
        <p15:guide id="2" pos="2464">
          <p15:clr>
            <a:srgbClr val="FBAE40"/>
          </p15:clr>
        </p15:guide>
        <p15:guide id="3" pos="2797">
          <p15:clr>
            <a:srgbClr val="FBAE40"/>
          </p15:clr>
        </p15:guide>
        <p15:guide id="4" pos="4890">
          <p15:clr>
            <a:srgbClr val="FBAE40"/>
          </p15:clr>
        </p15:guide>
        <p15:guide id="5" pos="5235">
          <p15:clr>
            <a:srgbClr val="FBAE40"/>
          </p15:clr>
        </p15:guide>
        <p15:guide id="6" orient="horz" pos="1950">
          <p15:clr>
            <a:srgbClr val="FBAE40"/>
          </p15:clr>
        </p15:guide>
        <p15:guide id="7" orient="horz" pos="2235">
          <p15:clr>
            <a:srgbClr val="FBAE40"/>
          </p15:clr>
        </p15:guide>
        <p15:guide id="8" orient="horz" pos="2404">
          <p15:clr>
            <a:srgbClr val="FBAE40"/>
          </p15:clr>
        </p15:guide>
        <p15:guide id="9" orient="horz" pos="374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495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0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2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63850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163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229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58631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9184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4318" y="980728"/>
            <a:ext cx="5085704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24619" y="3935002"/>
            <a:ext cx="5084044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406360" y="976313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632413" y="3932298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37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7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2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6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5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3978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9193162" y="833438"/>
            <a:ext cx="2409876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733247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3806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239797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3612763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3517578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6510069" y="985687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6414884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9389586" y="985687"/>
            <a:ext cx="2123116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92944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37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6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67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5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831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инверсионный макет с 6 блоками с подзаголовкам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15819" y="394145"/>
            <a:ext cx="9486901" cy="43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5" y="3942649"/>
            <a:ext cx="3296357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3666" y="3942649"/>
            <a:ext cx="328924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980160"/>
            <a:ext cx="3296357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3666" y="980160"/>
            <a:ext cx="3289246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Объект 3"/>
          <p:cNvSpPr>
            <a:spLocks noGrp="1"/>
          </p:cNvSpPr>
          <p:nvPr>
            <p:ph sz="quarter" idx="32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33"/>
          </p:nvPr>
        </p:nvSpPr>
        <p:spPr>
          <a:xfrm>
            <a:off x="4453666" y="1616075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Объект 3"/>
          <p:cNvSpPr>
            <a:spLocks noGrp="1"/>
          </p:cNvSpPr>
          <p:nvPr>
            <p:ph sz="quarter" idx="34"/>
          </p:nvPr>
        </p:nvSpPr>
        <p:spPr>
          <a:xfrm>
            <a:off x="8315888" y="1616075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Объект 3"/>
          <p:cNvSpPr>
            <a:spLocks noGrp="1"/>
          </p:cNvSpPr>
          <p:nvPr>
            <p:ph sz="quarter" idx="30"/>
          </p:nvPr>
        </p:nvSpPr>
        <p:spPr>
          <a:xfrm>
            <a:off x="613232" y="4566023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31"/>
          </p:nvPr>
        </p:nvSpPr>
        <p:spPr>
          <a:xfrm>
            <a:off x="4453666" y="4566023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Объект 3"/>
          <p:cNvSpPr>
            <a:spLocks noGrp="1"/>
          </p:cNvSpPr>
          <p:nvPr>
            <p:ph sz="quarter" idx="26"/>
          </p:nvPr>
        </p:nvSpPr>
        <p:spPr>
          <a:xfrm>
            <a:off x="8315888" y="4566023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56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9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0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1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2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63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70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1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3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4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5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6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6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7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8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9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4890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2015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8">
            <a:extLst>
              <a:ext uri="{FF2B5EF4-FFF2-40B4-BE49-F238E27FC236}">
                <a16:creationId xmlns:a16="http://schemas.microsoft.com/office/drawing/2014/main" id="{100928D5-9073-3678-94F6-9B7339E39C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8731" y="4005064"/>
            <a:ext cx="5354963" cy="1196360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9835A9F1-1F6F-00A2-F78F-E69D907668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8731" y="5664856"/>
            <a:ext cx="1265141" cy="360850"/>
          </a:xfrm>
          <a:solidFill>
            <a:schemeClr val="bg1"/>
          </a:solidFill>
        </p:spPr>
        <p:txBody>
          <a:bodyPr wrap="square" lIns="108000" tIns="72000" rIns="108000" bIns="72000" anchor="ctr" anchorCtr="0">
            <a:spAutoFit/>
          </a:bodyPr>
          <a:lstStyle>
            <a:lvl1pPr>
              <a:spcBef>
                <a:spcPts val="0"/>
              </a:spcBef>
              <a:defRPr sz="1400" b="1" baseline="0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  </a:t>
            </a:r>
            <a:r>
              <a:rPr lang="en-US" dirty="0"/>
              <a:t>I  </a:t>
            </a:r>
            <a:r>
              <a:rPr lang="ru-RU" dirty="0"/>
              <a:t>РЕГИОН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242779" y="882778"/>
            <a:ext cx="1468846" cy="462905"/>
            <a:chOff x="1242779" y="882778"/>
            <a:chExt cx="1468846" cy="462905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788928" y="1215758"/>
              <a:ext cx="64184" cy="109697"/>
            </a:xfrm>
            <a:custGeom>
              <a:avLst/>
              <a:gdLst>
                <a:gd name="T0" fmla="*/ 70 w 70"/>
                <a:gd name="T1" fmla="*/ 93 h 119"/>
                <a:gd name="T2" fmla="*/ 58 w 70"/>
                <a:gd name="T3" fmla="*/ 112 h 119"/>
                <a:gd name="T4" fmla="*/ 36 w 70"/>
                <a:gd name="T5" fmla="*/ 119 h 119"/>
                <a:gd name="T6" fmla="*/ 20 w 70"/>
                <a:gd name="T7" fmla="*/ 116 h 119"/>
                <a:gd name="T8" fmla="*/ 9 w 70"/>
                <a:gd name="T9" fmla="*/ 108 h 119"/>
                <a:gd name="T10" fmla="*/ 2 w 70"/>
                <a:gd name="T11" fmla="*/ 96 h 119"/>
                <a:gd name="T12" fmla="*/ 0 w 70"/>
                <a:gd name="T13" fmla="*/ 81 h 119"/>
                <a:gd name="T14" fmla="*/ 0 w 70"/>
                <a:gd name="T15" fmla="*/ 36 h 119"/>
                <a:gd name="T16" fmla="*/ 2 w 70"/>
                <a:gd name="T17" fmla="*/ 23 h 119"/>
                <a:gd name="T18" fmla="*/ 9 w 70"/>
                <a:gd name="T19" fmla="*/ 11 h 119"/>
                <a:gd name="T20" fmla="*/ 20 w 70"/>
                <a:gd name="T21" fmla="*/ 3 h 119"/>
                <a:gd name="T22" fmla="*/ 36 w 70"/>
                <a:gd name="T23" fmla="*/ 0 h 119"/>
                <a:gd name="T24" fmla="*/ 59 w 70"/>
                <a:gd name="T25" fmla="*/ 8 h 119"/>
                <a:gd name="T26" fmla="*/ 70 w 70"/>
                <a:gd name="T27" fmla="*/ 26 h 119"/>
                <a:gd name="T28" fmla="*/ 52 w 70"/>
                <a:gd name="T29" fmla="*/ 32 h 119"/>
                <a:gd name="T30" fmla="*/ 50 w 70"/>
                <a:gd name="T31" fmla="*/ 27 h 119"/>
                <a:gd name="T32" fmla="*/ 47 w 70"/>
                <a:gd name="T33" fmla="*/ 23 h 119"/>
                <a:gd name="T34" fmla="*/ 42 w 70"/>
                <a:gd name="T35" fmla="*/ 20 h 119"/>
                <a:gd name="T36" fmla="*/ 36 w 70"/>
                <a:gd name="T37" fmla="*/ 19 h 119"/>
                <a:gd name="T38" fmla="*/ 28 w 70"/>
                <a:gd name="T39" fmla="*/ 20 h 119"/>
                <a:gd name="T40" fmla="*/ 23 w 70"/>
                <a:gd name="T41" fmla="*/ 24 h 119"/>
                <a:gd name="T42" fmla="*/ 20 w 70"/>
                <a:gd name="T43" fmla="*/ 29 h 119"/>
                <a:gd name="T44" fmla="*/ 19 w 70"/>
                <a:gd name="T45" fmla="*/ 36 h 119"/>
                <a:gd name="T46" fmla="*/ 19 w 70"/>
                <a:gd name="T47" fmla="*/ 82 h 119"/>
                <a:gd name="T48" fmla="*/ 20 w 70"/>
                <a:gd name="T49" fmla="*/ 89 h 119"/>
                <a:gd name="T50" fmla="*/ 23 w 70"/>
                <a:gd name="T51" fmla="*/ 95 h 119"/>
                <a:gd name="T52" fmla="*/ 28 w 70"/>
                <a:gd name="T53" fmla="*/ 99 h 119"/>
                <a:gd name="T54" fmla="*/ 36 w 70"/>
                <a:gd name="T55" fmla="*/ 100 h 119"/>
                <a:gd name="T56" fmla="*/ 46 w 70"/>
                <a:gd name="T57" fmla="*/ 97 h 119"/>
                <a:gd name="T58" fmla="*/ 52 w 70"/>
                <a:gd name="T59" fmla="*/ 87 h 119"/>
                <a:gd name="T60" fmla="*/ 70 w 70"/>
                <a:gd name="T61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9">
                  <a:moveTo>
                    <a:pt x="70" y="93"/>
                  </a:moveTo>
                  <a:cubicBezTo>
                    <a:pt x="68" y="101"/>
                    <a:pt x="64" y="107"/>
                    <a:pt x="58" y="112"/>
                  </a:cubicBezTo>
                  <a:cubicBezTo>
                    <a:pt x="52" y="116"/>
                    <a:pt x="44" y="119"/>
                    <a:pt x="36" y="119"/>
                  </a:cubicBezTo>
                  <a:cubicBezTo>
                    <a:pt x="30" y="119"/>
                    <a:pt x="24" y="118"/>
                    <a:pt x="20" y="116"/>
                  </a:cubicBezTo>
                  <a:cubicBezTo>
                    <a:pt x="15" y="114"/>
                    <a:pt x="12" y="111"/>
                    <a:pt x="9" y="108"/>
                  </a:cubicBezTo>
                  <a:cubicBezTo>
                    <a:pt x="6" y="105"/>
                    <a:pt x="3" y="101"/>
                    <a:pt x="2" y="96"/>
                  </a:cubicBezTo>
                  <a:cubicBezTo>
                    <a:pt x="0" y="92"/>
                    <a:pt x="0" y="87"/>
                    <a:pt x="0" y="8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2"/>
                    <a:pt x="0" y="27"/>
                    <a:pt x="2" y="23"/>
                  </a:cubicBezTo>
                  <a:cubicBezTo>
                    <a:pt x="3" y="18"/>
                    <a:pt x="6" y="15"/>
                    <a:pt x="9" y="11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5" y="0"/>
                    <a:pt x="53" y="3"/>
                    <a:pt x="59" y="8"/>
                  </a:cubicBezTo>
                  <a:cubicBezTo>
                    <a:pt x="64" y="12"/>
                    <a:pt x="68" y="19"/>
                    <a:pt x="70" y="26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0"/>
                    <a:pt x="51" y="29"/>
                    <a:pt x="50" y="27"/>
                  </a:cubicBezTo>
                  <a:cubicBezTo>
                    <a:pt x="49" y="26"/>
                    <a:pt x="48" y="24"/>
                    <a:pt x="47" y="23"/>
                  </a:cubicBezTo>
                  <a:cubicBezTo>
                    <a:pt x="46" y="22"/>
                    <a:pt x="44" y="21"/>
                    <a:pt x="42" y="20"/>
                  </a:cubicBezTo>
                  <a:cubicBezTo>
                    <a:pt x="40" y="19"/>
                    <a:pt x="38" y="19"/>
                    <a:pt x="36" y="19"/>
                  </a:cubicBezTo>
                  <a:cubicBezTo>
                    <a:pt x="33" y="19"/>
                    <a:pt x="30" y="19"/>
                    <a:pt x="28" y="20"/>
                  </a:cubicBezTo>
                  <a:cubicBezTo>
                    <a:pt x="26" y="21"/>
                    <a:pt x="24" y="22"/>
                    <a:pt x="23" y="24"/>
                  </a:cubicBezTo>
                  <a:cubicBezTo>
                    <a:pt x="22" y="26"/>
                    <a:pt x="21" y="27"/>
                    <a:pt x="20" y="29"/>
                  </a:cubicBezTo>
                  <a:cubicBezTo>
                    <a:pt x="19" y="31"/>
                    <a:pt x="19" y="34"/>
                    <a:pt x="19" y="36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4"/>
                    <a:pt x="19" y="87"/>
                    <a:pt x="20" y="89"/>
                  </a:cubicBezTo>
                  <a:cubicBezTo>
                    <a:pt x="21" y="91"/>
                    <a:pt x="22" y="93"/>
                    <a:pt x="23" y="95"/>
                  </a:cubicBezTo>
                  <a:cubicBezTo>
                    <a:pt x="25" y="97"/>
                    <a:pt x="26" y="98"/>
                    <a:pt x="28" y="99"/>
                  </a:cubicBezTo>
                  <a:cubicBezTo>
                    <a:pt x="30" y="100"/>
                    <a:pt x="33" y="100"/>
                    <a:pt x="36" y="100"/>
                  </a:cubicBezTo>
                  <a:cubicBezTo>
                    <a:pt x="40" y="100"/>
                    <a:pt x="43" y="99"/>
                    <a:pt x="46" y="97"/>
                  </a:cubicBezTo>
                  <a:cubicBezTo>
                    <a:pt x="49" y="94"/>
                    <a:pt x="51" y="91"/>
                    <a:pt x="52" y="87"/>
                  </a:cubicBezTo>
                  <a:lnTo>
                    <a:pt x="7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867505" y="1216925"/>
              <a:ext cx="70797" cy="107752"/>
            </a:xfrm>
            <a:custGeom>
              <a:avLst/>
              <a:gdLst>
                <a:gd name="T0" fmla="*/ 0 w 77"/>
                <a:gd name="T1" fmla="*/ 117 h 117"/>
                <a:gd name="T2" fmla="*/ 0 w 77"/>
                <a:gd name="T3" fmla="*/ 0 h 117"/>
                <a:gd name="T4" fmla="*/ 19 w 77"/>
                <a:gd name="T5" fmla="*/ 0 h 117"/>
                <a:gd name="T6" fmla="*/ 19 w 77"/>
                <a:gd name="T7" fmla="*/ 78 h 117"/>
                <a:gd name="T8" fmla="*/ 19 w 77"/>
                <a:gd name="T9" fmla="*/ 78 h 117"/>
                <a:gd name="T10" fmla="*/ 20 w 77"/>
                <a:gd name="T11" fmla="*/ 78 h 117"/>
                <a:gd name="T12" fmla="*/ 27 w 77"/>
                <a:gd name="T13" fmla="*/ 64 h 117"/>
                <a:gd name="T14" fmla="*/ 34 w 77"/>
                <a:gd name="T15" fmla="*/ 49 h 117"/>
                <a:gd name="T16" fmla="*/ 46 w 77"/>
                <a:gd name="T17" fmla="*/ 25 h 117"/>
                <a:gd name="T18" fmla="*/ 59 w 77"/>
                <a:gd name="T19" fmla="*/ 0 h 117"/>
                <a:gd name="T20" fmla="*/ 77 w 77"/>
                <a:gd name="T21" fmla="*/ 0 h 117"/>
                <a:gd name="T22" fmla="*/ 77 w 77"/>
                <a:gd name="T23" fmla="*/ 117 h 117"/>
                <a:gd name="T24" fmla="*/ 57 w 77"/>
                <a:gd name="T25" fmla="*/ 117 h 117"/>
                <a:gd name="T26" fmla="*/ 57 w 77"/>
                <a:gd name="T27" fmla="*/ 41 h 117"/>
                <a:gd name="T28" fmla="*/ 57 w 77"/>
                <a:gd name="T29" fmla="*/ 41 h 117"/>
                <a:gd name="T30" fmla="*/ 51 w 77"/>
                <a:gd name="T31" fmla="*/ 52 h 117"/>
                <a:gd name="T32" fmla="*/ 46 w 77"/>
                <a:gd name="T33" fmla="*/ 63 h 117"/>
                <a:gd name="T34" fmla="*/ 18 w 77"/>
                <a:gd name="T35" fmla="*/ 117 h 117"/>
                <a:gd name="T36" fmla="*/ 0 w 7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17">
                  <a:moveTo>
                    <a:pt x="0" y="1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19" y="78"/>
                    <a:pt x="20" y="78"/>
                  </a:cubicBezTo>
                  <a:cubicBezTo>
                    <a:pt x="22" y="73"/>
                    <a:pt x="25" y="69"/>
                    <a:pt x="27" y="64"/>
                  </a:cubicBezTo>
                  <a:cubicBezTo>
                    <a:pt x="29" y="59"/>
                    <a:pt x="31" y="54"/>
                    <a:pt x="34" y="49"/>
                  </a:cubicBezTo>
                  <a:cubicBezTo>
                    <a:pt x="38" y="41"/>
                    <a:pt x="42" y="33"/>
                    <a:pt x="46" y="25"/>
                  </a:cubicBezTo>
                  <a:cubicBezTo>
                    <a:pt x="51" y="17"/>
                    <a:pt x="55" y="8"/>
                    <a:pt x="5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44"/>
                    <a:pt x="53" y="48"/>
                    <a:pt x="51" y="52"/>
                  </a:cubicBezTo>
                  <a:cubicBezTo>
                    <a:pt x="50" y="56"/>
                    <a:pt x="48" y="59"/>
                    <a:pt x="46" y="63"/>
                  </a:cubicBezTo>
                  <a:cubicBezTo>
                    <a:pt x="18" y="117"/>
                    <a:pt x="18" y="117"/>
                    <a:pt x="18" y="117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956585" y="1216925"/>
              <a:ext cx="66129" cy="107752"/>
            </a:xfrm>
            <a:custGeom>
              <a:avLst/>
              <a:gdLst>
                <a:gd name="T0" fmla="*/ 19 w 72"/>
                <a:gd name="T1" fmla="*/ 46 h 117"/>
                <a:gd name="T2" fmla="*/ 36 w 72"/>
                <a:gd name="T3" fmla="*/ 46 h 117"/>
                <a:gd name="T4" fmla="*/ 52 w 72"/>
                <a:gd name="T5" fmla="*/ 49 h 117"/>
                <a:gd name="T6" fmla="*/ 63 w 72"/>
                <a:gd name="T7" fmla="*/ 56 h 117"/>
                <a:gd name="T8" fmla="*/ 69 w 72"/>
                <a:gd name="T9" fmla="*/ 67 h 117"/>
                <a:gd name="T10" fmla="*/ 72 w 72"/>
                <a:gd name="T11" fmla="*/ 81 h 117"/>
                <a:gd name="T12" fmla="*/ 62 w 72"/>
                <a:gd name="T13" fmla="*/ 108 h 117"/>
                <a:gd name="T14" fmla="*/ 36 w 72"/>
                <a:gd name="T15" fmla="*/ 117 h 117"/>
                <a:gd name="T16" fmla="*/ 0 w 72"/>
                <a:gd name="T17" fmla="*/ 117 h 117"/>
                <a:gd name="T18" fmla="*/ 0 w 72"/>
                <a:gd name="T19" fmla="*/ 0 h 117"/>
                <a:gd name="T20" fmla="*/ 62 w 72"/>
                <a:gd name="T21" fmla="*/ 0 h 117"/>
                <a:gd name="T22" fmla="*/ 62 w 72"/>
                <a:gd name="T23" fmla="*/ 18 h 117"/>
                <a:gd name="T24" fmla="*/ 19 w 72"/>
                <a:gd name="T25" fmla="*/ 18 h 117"/>
                <a:gd name="T26" fmla="*/ 19 w 72"/>
                <a:gd name="T27" fmla="*/ 46 h 117"/>
                <a:gd name="T28" fmla="*/ 19 w 72"/>
                <a:gd name="T29" fmla="*/ 99 h 117"/>
                <a:gd name="T30" fmla="*/ 36 w 72"/>
                <a:gd name="T31" fmla="*/ 99 h 117"/>
                <a:gd name="T32" fmla="*/ 48 w 72"/>
                <a:gd name="T33" fmla="*/ 94 h 117"/>
                <a:gd name="T34" fmla="*/ 52 w 72"/>
                <a:gd name="T35" fmla="*/ 81 h 117"/>
                <a:gd name="T36" fmla="*/ 48 w 72"/>
                <a:gd name="T37" fmla="*/ 69 h 117"/>
                <a:gd name="T38" fmla="*/ 35 w 72"/>
                <a:gd name="T39" fmla="*/ 64 h 117"/>
                <a:gd name="T40" fmla="*/ 19 w 72"/>
                <a:gd name="T41" fmla="*/ 64 h 117"/>
                <a:gd name="T42" fmla="*/ 19 w 72"/>
                <a:gd name="T43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17">
                  <a:moveTo>
                    <a:pt x="19" y="46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42" y="46"/>
                    <a:pt x="48" y="47"/>
                    <a:pt x="52" y="49"/>
                  </a:cubicBezTo>
                  <a:cubicBezTo>
                    <a:pt x="56" y="51"/>
                    <a:pt x="60" y="53"/>
                    <a:pt x="63" y="56"/>
                  </a:cubicBezTo>
                  <a:cubicBezTo>
                    <a:pt x="66" y="59"/>
                    <a:pt x="68" y="63"/>
                    <a:pt x="69" y="67"/>
                  </a:cubicBezTo>
                  <a:cubicBezTo>
                    <a:pt x="71" y="71"/>
                    <a:pt x="72" y="76"/>
                    <a:pt x="72" y="81"/>
                  </a:cubicBezTo>
                  <a:cubicBezTo>
                    <a:pt x="72" y="93"/>
                    <a:pt x="68" y="102"/>
                    <a:pt x="62" y="108"/>
                  </a:cubicBezTo>
                  <a:cubicBezTo>
                    <a:pt x="56" y="114"/>
                    <a:pt x="47" y="117"/>
                    <a:pt x="36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19" y="46"/>
                  </a:lnTo>
                  <a:close/>
                  <a:moveTo>
                    <a:pt x="19" y="99"/>
                  </a:moveTo>
                  <a:cubicBezTo>
                    <a:pt x="36" y="99"/>
                    <a:pt x="36" y="99"/>
                    <a:pt x="36" y="99"/>
                  </a:cubicBezTo>
                  <a:cubicBezTo>
                    <a:pt x="41" y="99"/>
                    <a:pt x="46" y="97"/>
                    <a:pt x="48" y="94"/>
                  </a:cubicBezTo>
                  <a:cubicBezTo>
                    <a:pt x="51" y="91"/>
                    <a:pt x="52" y="87"/>
                    <a:pt x="52" y="81"/>
                  </a:cubicBezTo>
                  <a:cubicBezTo>
                    <a:pt x="52" y="76"/>
                    <a:pt x="51" y="72"/>
                    <a:pt x="48" y="69"/>
                  </a:cubicBezTo>
                  <a:cubicBezTo>
                    <a:pt x="46" y="66"/>
                    <a:pt x="41" y="64"/>
                    <a:pt x="35" y="64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19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036329" y="1216925"/>
              <a:ext cx="70797" cy="107752"/>
            </a:xfrm>
            <a:custGeom>
              <a:avLst/>
              <a:gdLst>
                <a:gd name="T0" fmla="*/ 0 w 77"/>
                <a:gd name="T1" fmla="*/ 117 h 117"/>
                <a:gd name="T2" fmla="*/ 0 w 77"/>
                <a:gd name="T3" fmla="*/ 0 h 117"/>
                <a:gd name="T4" fmla="*/ 19 w 77"/>
                <a:gd name="T5" fmla="*/ 0 h 117"/>
                <a:gd name="T6" fmla="*/ 19 w 77"/>
                <a:gd name="T7" fmla="*/ 78 h 117"/>
                <a:gd name="T8" fmla="*/ 20 w 77"/>
                <a:gd name="T9" fmla="*/ 78 h 117"/>
                <a:gd name="T10" fmla="*/ 20 w 77"/>
                <a:gd name="T11" fmla="*/ 78 h 117"/>
                <a:gd name="T12" fmla="*/ 27 w 77"/>
                <a:gd name="T13" fmla="*/ 64 h 117"/>
                <a:gd name="T14" fmla="*/ 34 w 77"/>
                <a:gd name="T15" fmla="*/ 49 h 117"/>
                <a:gd name="T16" fmla="*/ 47 w 77"/>
                <a:gd name="T17" fmla="*/ 25 h 117"/>
                <a:gd name="T18" fmla="*/ 59 w 77"/>
                <a:gd name="T19" fmla="*/ 0 h 117"/>
                <a:gd name="T20" fmla="*/ 77 w 77"/>
                <a:gd name="T21" fmla="*/ 0 h 117"/>
                <a:gd name="T22" fmla="*/ 77 w 77"/>
                <a:gd name="T23" fmla="*/ 117 h 117"/>
                <a:gd name="T24" fmla="*/ 58 w 77"/>
                <a:gd name="T25" fmla="*/ 117 h 117"/>
                <a:gd name="T26" fmla="*/ 58 w 77"/>
                <a:gd name="T27" fmla="*/ 41 h 117"/>
                <a:gd name="T28" fmla="*/ 57 w 77"/>
                <a:gd name="T29" fmla="*/ 41 h 117"/>
                <a:gd name="T30" fmla="*/ 52 w 77"/>
                <a:gd name="T31" fmla="*/ 52 h 117"/>
                <a:gd name="T32" fmla="*/ 46 w 77"/>
                <a:gd name="T33" fmla="*/ 63 h 117"/>
                <a:gd name="T34" fmla="*/ 19 w 77"/>
                <a:gd name="T35" fmla="*/ 117 h 117"/>
                <a:gd name="T36" fmla="*/ 0 w 7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17">
                  <a:moveTo>
                    <a:pt x="0" y="1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2" y="73"/>
                    <a:pt x="25" y="69"/>
                    <a:pt x="27" y="64"/>
                  </a:cubicBezTo>
                  <a:cubicBezTo>
                    <a:pt x="29" y="59"/>
                    <a:pt x="32" y="54"/>
                    <a:pt x="34" y="49"/>
                  </a:cubicBezTo>
                  <a:cubicBezTo>
                    <a:pt x="38" y="41"/>
                    <a:pt x="43" y="33"/>
                    <a:pt x="47" y="25"/>
                  </a:cubicBezTo>
                  <a:cubicBezTo>
                    <a:pt x="51" y="17"/>
                    <a:pt x="55" y="8"/>
                    <a:pt x="5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4" y="48"/>
                    <a:pt x="52" y="52"/>
                  </a:cubicBezTo>
                  <a:cubicBezTo>
                    <a:pt x="50" y="56"/>
                    <a:pt x="48" y="59"/>
                    <a:pt x="46" y="63"/>
                  </a:cubicBezTo>
                  <a:cubicBezTo>
                    <a:pt x="19" y="117"/>
                    <a:pt x="19" y="117"/>
                    <a:pt x="19" y="117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2126187" y="1216925"/>
              <a:ext cx="65351" cy="107752"/>
            </a:xfrm>
            <a:custGeom>
              <a:avLst/>
              <a:gdLst>
                <a:gd name="T0" fmla="*/ 71 w 71"/>
                <a:gd name="T1" fmla="*/ 36 h 117"/>
                <a:gd name="T2" fmla="*/ 69 w 71"/>
                <a:gd name="T3" fmla="*/ 50 h 117"/>
                <a:gd name="T4" fmla="*/ 62 w 71"/>
                <a:gd name="T5" fmla="*/ 62 h 117"/>
                <a:gd name="T6" fmla="*/ 51 w 71"/>
                <a:gd name="T7" fmla="*/ 69 h 117"/>
                <a:gd name="T8" fmla="*/ 36 w 71"/>
                <a:gd name="T9" fmla="*/ 72 h 117"/>
                <a:gd name="T10" fmla="*/ 19 w 71"/>
                <a:gd name="T11" fmla="*/ 72 h 117"/>
                <a:gd name="T12" fmla="*/ 19 w 71"/>
                <a:gd name="T13" fmla="*/ 117 h 117"/>
                <a:gd name="T14" fmla="*/ 0 w 71"/>
                <a:gd name="T15" fmla="*/ 117 h 117"/>
                <a:gd name="T16" fmla="*/ 0 w 71"/>
                <a:gd name="T17" fmla="*/ 0 h 117"/>
                <a:gd name="T18" fmla="*/ 35 w 71"/>
                <a:gd name="T19" fmla="*/ 0 h 117"/>
                <a:gd name="T20" fmla="*/ 50 w 71"/>
                <a:gd name="T21" fmla="*/ 2 h 117"/>
                <a:gd name="T22" fmla="*/ 61 w 71"/>
                <a:gd name="T23" fmla="*/ 9 h 117"/>
                <a:gd name="T24" fmla="*/ 68 w 71"/>
                <a:gd name="T25" fmla="*/ 20 h 117"/>
                <a:gd name="T26" fmla="*/ 71 w 71"/>
                <a:gd name="T27" fmla="*/ 36 h 117"/>
                <a:gd name="T28" fmla="*/ 52 w 71"/>
                <a:gd name="T29" fmla="*/ 36 h 117"/>
                <a:gd name="T30" fmla="*/ 48 w 71"/>
                <a:gd name="T31" fmla="*/ 22 h 117"/>
                <a:gd name="T32" fmla="*/ 35 w 71"/>
                <a:gd name="T33" fmla="*/ 18 h 117"/>
                <a:gd name="T34" fmla="*/ 19 w 71"/>
                <a:gd name="T35" fmla="*/ 18 h 117"/>
                <a:gd name="T36" fmla="*/ 19 w 71"/>
                <a:gd name="T37" fmla="*/ 54 h 117"/>
                <a:gd name="T38" fmla="*/ 35 w 71"/>
                <a:gd name="T39" fmla="*/ 54 h 117"/>
                <a:gd name="T40" fmla="*/ 48 w 71"/>
                <a:gd name="T41" fmla="*/ 49 h 117"/>
                <a:gd name="T42" fmla="*/ 52 w 71"/>
                <a:gd name="T43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17">
                  <a:moveTo>
                    <a:pt x="71" y="36"/>
                  </a:moveTo>
                  <a:cubicBezTo>
                    <a:pt x="71" y="41"/>
                    <a:pt x="70" y="46"/>
                    <a:pt x="69" y="50"/>
                  </a:cubicBezTo>
                  <a:cubicBezTo>
                    <a:pt x="67" y="54"/>
                    <a:pt x="65" y="58"/>
                    <a:pt x="62" y="62"/>
                  </a:cubicBezTo>
                  <a:cubicBezTo>
                    <a:pt x="59" y="65"/>
                    <a:pt x="56" y="67"/>
                    <a:pt x="51" y="69"/>
                  </a:cubicBezTo>
                  <a:cubicBezTo>
                    <a:pt x="47" y="71"/>
                    <a:pt x="42" y="72"/>
                    <a:pt x="36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6" y="1"/>
                    <a:pt x="50" y="2"/>
                  </a:cubicBezTo>
                  <a:cubicBezTo>
                    <a:pt x="54" y="4"/>
                    <a:pt x="58" y="6"/>
                    <a:pt x="61" y="9"/>
                  </a:cubicBezTo>
                  <a:cubicBezTo>
                    <a:pt x="64" y="12"/>
                    <a:pt x="67" y="15"/>
                    <a:pt x="68" y="20"/>
                  </a:cubicBezTo>
                  <a:cubicBezTo>
                    <a:pt x="70" y="25"/>
                    <a:pt x="71" y="30"/>
                    <a:pt x="71" y="36"/>
                  </a:cubicBezTo>
                  <a:close/>
                  <a:moveTo>
                    <a:pt x="52" y="36"/>
                  </a:moveTo>
                  <a:cubicBezTo>
                    <a:pt x="52" y="30"/>
                    <a:pt x="51" y="25"/>
                    <a:pt x="48" y="22"/>
                  </a:cubicBezTo>
                  <a:cubicBezTo>
                    <a:pt x="45" y="19"/>
                    <a:pt x="41" y="18"/>
                    <a:pt x="35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41" y="54"/>
                    <a:pt x="45" y="52"/>
                    <a:pt x="48" y="49"/>
                  </a:cubicBezTo>
                  <a:cubicBezTo>
                    <a:pt x="51" y="46"/>
                    <a:pt x="52" y="41"/>
                    <a:pt x="5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2205153" y="1216925"/>
              <a:ext cx="66129" cy="107752"/>
            </a:xfrm>
            <a:custGeom>
              <a:avLst/>
              <a:gdLst>
                <a:gd name="T0" fmla="*/ 72 w 72"/>
                <a:gd name="T1" fmla="*/ 81 h 117"/>
                <a:gd name="T2" fmla="*/ 62 w 72"/>
                <a:gd name="T3" fmla="*/ 108 h 117"/>
                <a:gd name="T4" fmla="*/ 36 w 72"/>
                <a:gd name="T5" fmla="*/ 117 h 117"/>
                <a:gd name="T6" fmla="*/ 0 w 72"/>
                <a:gd name="T7" fmla="*/ 117 h 117"/>
                <a:gd name="T8" fmla="*/ 0 w 72"/>
                <a:gd name="T9" fmla="*/ 0 h 117"/>
                <a:gd name="T10" fmla="*/ 19 w 72"/>
                <a:gd name="T11" fmla="*/ 0 h 117"/>
                <a:gd name="T12" fmla="*/ 19 w 72"/>
                <a:gd name="T13" fmla="*/ 46 h 117"/>
                <a:gd name="T14" fmla="*/ 36 w 72"/>
                <a:gd name="T15" fmla="*/ 46 h 117"/>
                <a:gd name="T16" fmla="*/ 52 w 72"/>
                <a:gd name="T17" fmla="*/ 49 h 117"/>
                <a:gd name="T18" fmla="*/ 63 w 72"/>
                <a:gd name="T19" fmla="*/ 56 h 117"/>
                <a:gd name="T20" fmla="*/ 70 w 72"/>
                <a:gd name="T21" fmla="*/ 67 h 117"/>
                <a:gd name="T22" fmla="*/ 72 w 72"/>
                <a:gd name="T23" fmla="*/ 81 h 117"/>
                <a:gd name="T24" fmla="*/ 52 w 72"/>
                <a:gd name="T25" fmla="*/ 81 h 117"/>
                <a:gd name="T26" fmla="*/ 48 w 72"/>
                <a:gd name="T27" fmla="*/ 69 h 117"/>
                <a:gd name="T28" fmla="*/ 35 w 72"/>
                <a:gd name="T29" fmla="*/ 64 h 117"/>
                <a:gd name="T30" fmla="*/ 19 w 72"/>
                <a:gd name="T31" fmla="*/ 64 h 117"/>
                <a:gd name="T32" fmla="*/ 19 w 72"/>
                <a:gd name="T33" fmla="*/ 99 h 117"/>
                <a:gd name="T34" fmla="*/ 36 w 72"/>
                <a:gd name="T35" fmla="*/ 99 h 117"/>
                <a:gd name="T36" fmla="*/ 48 w 72"/>
                <a:gd name="T37" fmla="*/ 94 h 117"/>
                <a:gd name="T38" fmla="*/ 52 w 72"/>
                <a:gd name="T3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117">
                  <a:moveTo>
                    <a:pt x="72" y="81"/>
                  </a:moveTo>
                  <a:cubicBezTo>
                    <a:pt x="72" y="92"/>
                    <a:pt x="68" y="101"/>
                    <a:pt x="62" y="108"/>
                  </a:cubicBezTo>
                  <a:cubicBezTo>
                    <a:pt x="56" y="114"/>
                    <a:pt x="47" y="117"/>
                    <a:pt x="36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42" y="46"/>
                    <a:pt x="48" y="47"/>
                    <a:pt x="52" y="49"/>
                  </a:cubicBezTo>
                  <a:cubicBezTo>
                    <a:pt x="57" y="50"/>
                    <a:pt x="60" y="53"/>
                    <a:pt x="63" y="56"/>
                  </a:cubicBezTo>
                  <a:cubicBezTo>
                    <a:pt x="66" y="59"/>
                    <a:pt x="68" y="62"/>
                    <a:pt x="70" y="67"/>
                  </a:cubicBezTo>
                  <a:cubicBezTo>
                    <a:pt x="71" y="71"/>
                    <a:pt x="72" y="76"/>
                    <a:pt x="72" y="81"/>
                  </a:cubicBezTo>
                  <a:close/>
                  <a:moveTo>
                    <a:pt x="52" y="81"/>
                  </a:moveTo>
                  <a:cubicBezTo>
                    <a:pt x="52" y="76"/>
                    <a:pt x="51" y="72"/>
                    <a:pt x="48" y="69"/>
                  </a:cubicBezTo>
                  <a:cubicBezTo>
                    <a:pt x="46" y="66"/>
                    <a:pt x="41" y="64"/>
                    <a:pt x="35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41" y="99"/>
                    <a:pt x="46" y="97"/>
                    <a:pt x="48" y="94"/>
                  </a:cubicBezTo>
                  <a:cubicBezTo>
                    <a:pt x="51" y="91"/>
                    <a:pt x="52" y="87"/>
                    <a:pt x="52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788928" y="1215758"/>
              <a:ext cx="64184" cy="109697"/>
            </a:xfrm>
            <a:custGeom>
              <a:avLst/>
              <a:gdLst>
                <a:gd name="T0" fmla="*/ 70 w 70"/>
                <a:gd name="T1" fmla="*/ 93 h 119"/>
                <a:gd name="T2" fmla="*/ 58 w 70"/>
                <a:gd name="T3" fmla="*/ 112 h 119"/>
                <a:gd name="T4" fmla="*/ 36 w 70"/>
                <a:gd name="T5" fmla="*/ 119 h 119"/>
                <a:gd name="T6" fmla="*/ 20 w 70"/>
                <a:gd name="T7" fmla="*/ 116 h 119"/>
                <a:gd name="T8" fmla="*/ 9 w 70"/>
                <a:gd name="T9" fmla="*/ 108 h 119"/>
                <a:gd name="T10" fmla="*/ 2 w 70"/>
                <a:gd name="T11" fmla="*/ 96 h 119"/>
                <a:gd name="T12" fmla="*/ 0 w 70"/>
                <a:gd name="T13" fmla="*/ 81 h 119"/>
                <a:gd name="T14" fmla="*/ 0 w 70"/>
                <a:gd name="T15" fmla="*/ 36 h 119"/>
                <a:gd name="T16" fmla="*/ 2 w 70"/>
                <a:gd name="T17" fmla="*/ 23 h 119"/>
                <a:gd name="T18" fmla="*/ 9 w 70"/>
                <a:gd name="T19" fmla="*/ 11 h 119"/>
                <a:gd name="T20" fmla="*/ 20 w 70"/>
                <a:gd name="T21" fmla="*/ 3 h 119"/>
                <a:gd name="T22" fmla="*/ 36 w 70"/>
                <a:gd name="T23" fmla="*/ 0 h 119"/>
                <a:gd name="T24" fmla="*/ 59 w 70"/>
                <a:gd name="T25" fmla="*/ 8 h 119"/>
                <a:gd name="T26" fmla="*/ 70 w 70"/>
                <a:gd name="T27" fmla="*/ 26 h 119"/>
                <a:gd name="T28" fmla="*/ 52 w 70"/>
                <a:gd name="T29" fmla="*/ 32 h 119"/>
                <a:gd name="T30" fmla="*/ 50 w 70"/>
                <a:gd name="T31" fmla="*/ 27 h 119"/>
                <a:gd name="T32" fmla="*/ 47 w 70"/>
                <a:gd name="T33" fmla="*/ 23 h 119"/>
                <a:gd name="T34" fmla="*/ 42 w 70"/>
                <a:gd name="T35" fmla="*/ 20 h 119"/>
                <a:gd name="T36" fmla="*/ 36 w 70"/>
                <a:gd name="T37" fmla="*/ 19 h 119"/>
                <a:gd name="T38" fmla="*/ 28 w 70"/>
                <a:gd name="T39" fmla="*/ 20 h 119"/>
                <a:gd name="T40" fmla="*/ 23 w 70"/>
                <a:gd name="T41" fmla="*/ 24 h 119"/>
                <a:gd name="T42" fmla="*/ 20 w 70"/>
                <a:gd name="T43" fmla="*/ 29 h 119"/>
                <a:gd name="T44" fmla="*/ 19 w 70"/>
                <a:gd name="T45" fmla="*/ 36 h 119"/>
                <a:gd name="T46" fmla="*/ 19 w 70"/>
                <a:gd name="T47" fmla="*/ 82 h 119"/>
                <a:gd name="T48" fmla="*/ 20 w 70"/>
                <a:gd name="T49" fmla="*/ 89 h 119"/>
                <a:gd name="T50" fmla="*/ 23 w 70"/>
                <a:gd name="T51" fmla="*/ 95 h 119"/>
                <a:gd name="T52" fmla="*/ 28 w 70"/>
                <a:gd name="T53" fmla="*/ 99 h 119"/>
                <a:gd name="T54" fmla="*/ 36 w 70"/>
                <a:gd name="T55" fmla="*/ 100 h 119"/>
                <a:gd name="T56" fmla="*/ 46 w 70"/>
                <a:gd name="T57" fmla="*/ 97 h 119"/>
                <a:gd name="T58" fmla="*/ 52 w 70"/>
                <a:gd name="T59" fmla="*/ 87 h 119"/>
                <a:gd name="T60" fmla="*/ 70 w 70"/>
                <a:gd name="T61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9">
                  <a:moveTo>
                    <a:pt x="70" y="93"/>
                  </a:moveTo>
                  <a:cubicBezTo>
                    <a:pt x="68" y="101"/>
                    <a:pt x="64" y="107"/>
                    <a:pt x="58" y="112"/>
                  </a:cubicBezTo>
                  <a:cubicBezTo>
                    <a:pt x="52" y="116"/>
                    <a:pt x="44" y="119"/>
                    <a:pt x="36" y="119"/>
                  </a:cubicBezTo>
                  <a:cubicBezTo>
                    <a:pt x="30" y="119"/>
                    <a:pt x="24" y="118"/>
                    <a:pt x="20" y="116"/>
                  </a:cubicBezTo>
                  <a:cubicBezTo>
                    <a:pt x="15" y="114"/>
                    <a:pt x="12" y="111"/>
                    <a:pt x="9" y="108"/>
                  </a:cubicBezTo>
                  <a:cubicBezTo>
                    <a:pt x="6" y="105"/>
                    <a:pt x="3" y="101"/>
                    <a:pt x="2" y="96"/>
                  </a:cubicBezTo>
                  <a:cubicBezTo>
                    <a:pt x="0" y="92"/>
                    <a:pt x="0" y="87"/>
                    <a:pt x="0" y="8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2"/>
                    <a:pt x="0" y="27"/>
                    <a:pt x="2" y="23"/>
                  </a:cubicBezTo>
                  <a:cubicBezTo>
                    <a:pt x="3" y="18"/>
                    <a:pt x="6" y="15"/>
                    <a:pt x="9" y="11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5" y="0"/>
                    <a:pt x="53" y="3"/>
                    <a:pt x="59" y="8"/>
                  </a:cubicBezTo>
                  <a:cubicBezTo>
                    <a:pt x="64" y="12"/>
                    <a:pt x="68" y="19"/>
                    <a:pt x="70" y="26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0"/>
                    <a:pt x="51" y="29"/>
                    <a:pt x="50" y="27"/>
                  </a:cubicBezTo>
                  <a:cubicBezTo>
                    <a:pt x="49" y="26"/>
                    <a:pt x="48" y="24"/>
                    <a:pt x="47" y="23"/>
                  </a:cubicBezTo>
                  <a:cubicBezTo>
                    <a:pt x="46" y="22"/>
                    <a:pt x="44" y="21"/>
                    <a:pt x="42" y="20"/>
                  </a:cubicBezTo>
                  <a:cubicBezTo>
                    <a:pt x="40" y="19"/>
                    <a:pt x="38" y="19"/>
                    <a:pt x="36" y="19"/>
                  </a:cubicBezTo>
                  <a:cubicBezTo>
                    <a:pt x="33" y="19"/>
                    <a:pt x="30" y="19"/>
                    <a:pt x="28" y="20"/>
                  </a:cubicBezTo>
                  <a:cubicBezTo>
                    <a:pt x="26" y="21"/>
                    <a:pt x="24" y="22"/>
                    <a:pt x="23" y="24"/>
                  </a:cubicBezTo>
                  <a:cubicBezTo>
                    <a:pt x="22" y="26"/>
                    <a:pt x="21" y="27"/>
                    <a:pt x="20" y="29"/>
                  </a:cubicBezTo>
                  <a:cubicBezTo>
                    <a:pt x="19" y="31"/>
                    <a:pt x="19" y="34"/>
                    <a:pt x="19" y="36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4"/>
                    <a:pt x="19" y="87"/>
                    <a:pt x="20" y="89"/>
                  </a:cubicBezTo>
                  <a:cubicBezTo>
                    <a:pt x="21" y="91"/>
                    <a:pt x="22" y="93"/>
                    <a:pt x="23" y="95"/>
                  </a:cubicBezTo>
                  <a:cubicBezTo>
                    <a:pt x="25" y="97"/>
                    <a:pt x="26" y="98"/>
                    <a:pt x="28" y="99"/>
                  </a:cubicBezTo>
                  <a:cubicBezTo>
                    <a:pt x="30" y="100"/>
                    <a:pt x="33" y="100"/>
                    <a:pt x="36" y="100"/>
                  </a:cubicBezTo>
                  <a:cubicBezTo>
                    <a:pt x="40" y="100"/>
                    <a:pt x="43" y="99"/>
                    <a:pt x="46" y="97"/>
                  </a:cubicBezTo>
                  <a:cubicBezTo>
                    <a:pt x="49" y="94"/>
                    <a:pt x="51" y="91"/>
                    <a:pt x="52" y="87"/>
                  </a:cubicBezTo>
                  <a:lnTo>
                    <a:pt x="7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67505" y="1216925"/>
              <a:ext cx="70797" cy="107752"/>
            </a:xfrm>
            <a:custGeom>
              <a:avLst/>
              <a:gdLst>
                <a:gd name="T0" fmla="*/ 0 w 77"/>
                <a:gd name="T1" fmla="*/ 117 h 117"/>
                <a:gd name="T2" fmla="*/ 0 w 77"/>
                <a:gd name="T3" fmla="*/ 0 h 117"/>
                <a:gd name="T4" fmla="*/ 19 w 77"/>
                <a:gd name="T5" fmla="*/ 0 h 117"/>
                <a:gd name="T6" fmla="*/ 19 w 77"/>
                <a:gd name="T7" fmla="*/ 78 h 117"/>
                <a:gd name="T8" fmla="*/ 19 w 77"/>
                <a:gd name="T9" fmla="*/ 78 h 117"/>
                <a:gd name="T10" fmla="*/ 20 w 77"/>
                <a:gd name="T11" fmla="*/ 78 h 117"/>
                <a:gd name="T12" fmla="*/ 27 w 77"/>
                <a:gd name="T13" fmla="*/ 64 h 117"/>
                <a:gd name="T14" fmla="*/ 34 w 77"/>
                <a:gd name="T15" fmla="*/ 49 h 117"/>
                <a:gd name="T16" fmla="*/ 46 w 77"/>
                <a:gd name="T17" fmla="*/ 25 h 117"/>
                <a:gd name="T18" fmla="*/ 59 w 77"/>
                <a:gd name="T19" fmla="*/ 0 h 117"/>
                <a:gd name="T20" fmla="*/ 77 w 77"/>
                <a:gd name="T21" fmla="*/ 0 h 117"/>
                <a:gd name="T22" fmla="*/ 77 w 77"/>
                <a:gd name="T23" fmla="*/ 117 h 117"/>
                <a:gd name="T24" fmla="*/ 57 w 77"/>
                <a:gd name="T25" fmla="*/ 117 h 117"/>
                <a:gd name="T26" fmla="*/ 57 w 77"/>
                <a:gd name="T27" fmla="*/ 41 h 117"/>
                <a:gd name="T28" fmla="*/ 57 w 77"/>
                <a:gd name="T29" fmla="*/ 41 h 117"/>
                <a:gd name="T30" fmla="*/ 51 w 77"/>
                <a:gd name="T31" fmla="*/ 52 h 117"/>
                <a:gd name="T32" fmla="*/ 46 w 77"/>
                <a:gd name="T33" fmla="*/ 63 h 117"/>
                <a:gd name="T34" fmla="*/ 18 w 77"/>
                <a:gd name="T35" fmla="*/ 117 h 117"/>
                <a:gd name="T36" fmla="*/ 0 w 7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17">
                  <a:moveTo>
                    <a:pt x="0" y="1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19" y="78"/>
                    <a:pt x="20" y="78"/>
                  </a:cubicBezTo>
                  <a:cubicBezTo>
                    <a:pt x="22" y="73"/>
                    <a:pt x="25" y="69"/>
                    <a:pt x="27" y="64"/>
                  </a:cubicBezTo>
                  <a:cubicBezTo>
                    <a:pt x="29" y="59"/>
                    <a:pt x="31" y="54"/>
                    <a:pt x="34" y="49"/>
                  </a:cubicBezTo>
                  <a:cubicBezTo>
                    <a:pt x="38" y="41"/>
                    <a:pt x="42" y="33"/>
                    <a:pt x="46" y="25"/>
                  </a:cubicBezTo>
                  <a:cubicBezTo>
                    <a:pt x="51" y="17"/>
                    <a:pt x="55" y="8"/>
                    <a:pt x="5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44"/>
                    <a:pt x="53" y="48"/>
                    <a:pt x="51" y="52"/>
                  </a:cubicBezTo>
                  <a:cubicBezTo>
                    <a:pt x="50" y="56"/>
                    <a:pt x="48" y="59"/>
                    <a:pt x="46" y="63"/>
                  </a:cubicBezTo>
                  <a:cubicBezTo>
                    <a:pt x="18" y="117"/>
                    <a:pt x="18" y="117"/>
                    <a:pt x="18" y="117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1956585" y="1216925"/>
              <a:ext cx="66129" cy="107752"/>
            </a:xfrm>
            <a:custGeom>
              <a:avLst/>
              <a:gdLst>
                <a:gd name="T0" fmla="*/ 19 w 72"/>
                <a:gd name="T1" fmla="*/ 46 h 117"/>
                <a:gd name="T2" fmla="*/ 36 w 72"/>
                <a:gd name="T3" fmla="*/ 46 h 117"/>
                <a:gd name="T4" fmla="*/ 52 w 72"/>
                <a:gd name="T5" fmla="*/ 49 h 117"/>
                <a:gd name="T6" fmla="*/ 63 w 72"/>
                <a:gd name="T7" fmla="*/ 56 h 117"/>
                <a:gd name="T8" fmla="*/ 69 w 72"/>
                <a:gd name="T9" fmla="*/ 67 h 117"/>
                <a:gd name="T10" fmla="*/ 72 w 72"/>
                <a:gd name="T11" fmla="*/ 81 h 117"/>
                <a:gd name="T12" fmla="*/ 62 w 72"/>
                <a:gd name="T13" fmla="*/ 108 h 117"/>
                <a:gd name="T14" fmla="*/ 36 w 72"/>
                <a:gd name="T15" fmla="*/ 117 h 117"/>
                <a:gd name="T16" fmla="*/ 0 w 72"/>
                <a:gd name="T17" fmla="*/ 117 h 117"/>
                <a:gd name="T18" fmla="*/ 0 w 72"/>
                <a:gd name="T19" fmla="*/ 0 h 117"/>
                <a:gd name="T20" fmla="*/ 62 w 72"/>
                <a:gd name="T21" fmla="*/ 0 h 117"/>
                <a:gd name="T22" fmla="*/ 62 w 72"/>
                <a:gd name="T23" fmla="*/ 18 h 117"/>
                <a:gd name="T24" fmla="*/ 19 w 72"/>
                <a:gd name="T25" fmla="*/ 18 h 117"/>
                <a:gd name="T26" fmla="*/ 19 w 72"/>
                <a:gd name="T27" fmla="*/ 46 h 117"/>
                <a:gd name="T28" fmla="*/ 19 w 72"/>
                <a:gd name="T29" fmla="*/ 99 h 117"/>
                <a:gd name="T30" fmla="*/ 36 w 72"/>
                <a:gd name="T31" fmla="*/ 99 h 117"/>
                <a:gd name="T32" fmla="*/ 48 w 72"/>
                <a:gd name="T33" fmla="*/ 94 h 117"/>
                <a:gd name="T34" fmla="*/ 52 w 72"/>
                <a:gd name="T35" fmla="*/ 81 h 117"/>
                <a:gd name="T36" fmla="*/ 48 w 72"/>
                <a:gd name="T37" fmla="*/ 69 h 117"/>
                <a:gd name="T38" fmla="*/ 35 w 72"/>
                <a:gd name="T39" fmla="*/ 64 h 117"/>
                <a:gd name="T40" fmla="*/ 19 w 72"/>
                <a:gd name="T41" fmla="*/ 64 h 117"/>
                <a:gd name="T42" fmla="*/ 19 w 72"/>
                <a:gd name="T43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17">
                  <a:moveTo>
                    <a:pt x="19" y="46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42" y="46"/>
                    <a:pt x="48" y="47"/>
                    <a:pt x="52" y="49"/>
                  </a:cubicBezTo>
                  <a:cubicBezTo>
                    <a:pt x="56" y="51"/>
                    <a:pt x="60" y="53"/>
                    <a:pt x="63" y="56"/>
                  </a:cubicBezTo>
                  <a:cubicBezTo>
                    <a:pt x="66" y="59"/>
                    <a:pt x="68" y="63"/>
                    <a:pt x="69" y="67"/>
                  </a:cubicBezTo>
                  <a:cubicBezTo>
                    <a:pt x="71" y="71"/>
                    <a:pt x="72" y="76"/>
                    <a:pt x="72" y="81"/>
                  </a:cubicBezTo>
                  <a:cubicBezTo>
                    <a:pt x="72" y="93"/>
                    <a:pt x="68" y="102"/>
                    <a:pt x="62" y="108"/>
                  </a:cubicBezTo>
                  <a:cubicBezTo>
                    <a:pt x="56" y="114"/>
                    <a:pt x="47" y="117"/>
                    <a:pt x="36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19" y="46"/>
                  </a:lnTo>
                  <a:close/>
                  <a:moveTo>
                    <a:pt x="19" y="99"/>
                  </a:moveTo>
                  <a:cubicBezTo>
                    <a:pt x="36" y="99"/>
                    <a:pt x="36" y="99"/>
                    <a:pt x="36" y="99"/>
                  </a:cubicBezTo>
                  <a:cubicBezTo>
                    <a:pt x="41" y="99"/>
                    <a:pt x="46" y="97"/>
                    <a:pt x="48" y="94"/>
                  </a:cubicBezTo>
                  <a:cubicBezTo>
                    <a:pt x="51" y="91"/>
                    <a:pt x="52" y="87"/>
                    <a:pt x="52" y="81"/>
                  </a:cubicBezTo>
                  <a:cubicBezTo>
                    <a:pt x="52" y="76"/>
                    <a:pt x="51" y="72"/>
                    <a:pt x="48" y="69"/>
                  </a:cubicBezTo>
                  <a:cubicBezTo>
                    <a:pt x="46" y="66"/>
                    <a:pt x="41" y="64"/>
                    <a:pt x="35" y="64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19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036329" y="1216925"/>
              <a:ext cx="70797" cy="107752"/>
            </a:xfrm>
            <a:custGeom>
              <a:avLst/>
              <a:gdLst>
                <a:gd name="T0" fmla="*/ 0 w 77"/>
                <a:gd name="T1" fmla="*/ 117 h 117"/>
                <a:gd name="T2" fmla="*/ 0 w 77"/>
                <a:gd name="T3" fmla="*/ 0 h 117"/>
                <a:gd name="T4" fmla="*/ 19 w 77"/>
                <a:gd name="T5" fmla="*/ 0 h 117"/>
                <a:gd name="T6" fmla="*/ 19 w 77"/>
                <a:gd name="T7" fmla="*/ 78 h 117"/>
                <a:gd name="T8" fmla="*/ 20 w 77"/>
                <a:gd name="T9" fmla="*/ 78 h 117"/>
                <a:gd name="T10" fmla="*/ 20 w 77"/>
                <a:gd name="T11" fmla="*/ 78 h 117"/>
                <a:gd name="T12" fmla="*/ 27 w 77"/>
                <a:gd name="T13" fmla="*/ 64 h 117"/>
                <a:gd name="T14" fmla="*/ 34 w 77"/>
                <a:gd name="T15" fmla="*/ 49 h 117"/>
                <a:gd name="T16" fmla="*/ 47 w 77"/>
                <a:gd name="T17" fmla="*/ 25 h 117"/>
                <a:gd name="T18" fmla="*/ 59 w 77"/>
                <a:gd name="T19" fmla="*/ 0 h 117"/>
                <a:gd name="T20" fmla="*/ 77 w 77"/>
                <a:gd name="T21" fmla="*/ 0 h 117"/>
                <a:gd name="T22" fmla="*/ 77 w 77"/>
                <a:gd name="T23" fmla="*/ 117 h 117"/>
                <a:gd name="T24" fmla="*/ 58 w 77"/>
                <a:gd name="T25" fmla="*/ 117 h 117"/>
                <a:gd name="T26" fmla="*/ 58 w 77"/>
                <a:gd name="T27" fmla="*/ 41 h 117"/>
                <a:gd name="T28" fmla="*/ 57 w 77"/>
                <a:gd name="T29" fmla="*/ 41 h 117"/>
                <a:gd name="T30" fmla="*/ 52 w 77"/>
                <a:gd name="T31" fmla="*/ 52 h 117"/>
                <a:gd name="T32" fmla="*/ 46 w 77"/>
                <a:gd name="T33" fmla="*/ 63 h 117"/>
                <a:gd name="T34" fmla="*/ 19 w 77"/>
                <a:gd name="T35" fmla="*/ 117 h 117"/>
                <a:gd name="T36" fmla="*/ 0 w 7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17">
                  <a:moveTo>
                    <a:pt x="0" y="1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2" y="73"/>
                    <a:pt x="25" y="69"/>
                    <a:pt x="27" y="64"/>
                  </a:cubicBezTo>
                  <a:cubicBezTo>
                    <a:pt x="29" y="59"/>
                    <a:pt x="32" y="54"/>
                    <a:pt x="34" y="49"/>
                  </a:cubicBezTo>
                  <a:cubicBezTo>
                    <a:pt x="38" y="41"/>
                    <a:pt x="43" y="33"/>
                    <a:pt x="47" y="25"/>
                  </a:cubicBezTo>
                  <a:cubicBezTo>
                    <a:pt x="51" y="17"/>
                    <a:pt x="55" y="8"/>
                    <a:pt x="5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4" y="48"/>
                    <a:pt x="52" y="52"/>
                  </a:cubicBezTo>
                  <a:cubicBezTo>
                    <a:pt x="50" y="56"/>
                    <a:pt x="48" y="59"/>
                    <a:pt x="46" y="63"/>
                  </a:cubicBezTo>
                  <a:cubicBezTo>
                    <a:pt x="19" y="117"/>
                    <a:pt x="19" y="117"/>
                    <a:pt x="19" y="117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2126187" y="1216925"/>
              <a:ext cx="65351" cy="107752"/>
            </a:xfrm>
            <a:custGeom>
              <a:avLst/>
              <a:gdLst>
                <a:gd name="T0" fmla="*/ 71 w 71"/>
                <a:gd name="T1" fmla="*/ 36 h 117"/>
                <a:gd name="T2" fmla="*/ 69 w 71"/>
                <a:gd name="T3" fmla="*/ 50 h 117"/>
                <a:gd name="T4" fmla="*/ 62 w 71"/>
                <a:gd name="T5" fmla="*/ 62 h 117"/>
                <a:gd name="T6" fmla="*/ 51 w 71"/>
                <a:gd name="T7" fmla="*/ 69 h 117"/>
                <a:gd name="T8" fmla="*/ 36 w 71"/>
                <a:gd name="T9" fmla="*/ 72 h 117"/>
                <a:gd name="T10" fmla="*/ 19 w 71"/>
                <a:gd name="T11" fmla="*/ 72 h 117"/>
                <a:gd name="T12" fmla="*/ 19 w 71"/>
                <a:gd name="T13" fmla="*/ 117 h 117"/>
                <a:gd name="T14" fmla="*/ 0 w 71"/>
                <a:gd name="T15" fmla="*/ 117 h 117"/>
                <a:gd name="T16" fmla="*/ 0 w 71"/>
                <a:gd name="T17" fmla="*/ 0 h 117"/>
                <a:gd name="T18" fmla="*/ 35 w 71"/>
                <a:gd name="T19" fmla="*/ 0 h 117"/>
                <a:gd name="T20" fmla="*/ 50 w 71"/>
                <a:gd name="T21" fmla="*/ 2 h 117"/>
                <a:gd name="T22" fmla="*/ 61 w 71"/>
                <a:gd name="T23" fmla="*/ 9 h 117"/>
                <a:gd name="T24" fmla="*/ 68 w 71"/>
                <a:gd name="T25" fmla="*/ 20 h 117"/>
                <a:gd name="T26" fmla="*/ 71 w 71"/>
                <a:gd name="T27" fmla="*/ 36 h 117"/>
                <a:gd name="T28" fmla="*/ 52 w 71"/>
                <a:gd name="T29" fmla="*/ 36 h 117"/>
                <a:gd name="T30" fmla="*/ 48 w 71"/>
                <a:gd name="T31" fmla="*/ 22 h 117"/>
                <a:gd name="T32" fmla="*/ 35 w 71"/>
                <a:gd name="T33" fmla="*/ 18 h 117"/>
                <a:gd name="T34" fmla="*/ 19 w 71"/>
                <a:gd name="T35" fmla="*/ 18 h 117"/>
                <a:gd name="T36" fmla="*/ 19 w 71"/>
                <a:gd name="T37" fmla="*/ 54 h 117"/>
                <a:gd name="T38" fmla="*/ 35 w 71"/>
                <a:gd name="T39" fmla="*/ 54 h 117"/>
                <a:gd name="T40" fmla="*/ 48 w 71"/>
                <a:gd name="T41" fmla="*/ 49 h 117"/>
                <a:gd name="T42" fmla="*/ 52 w 71"/>
                <a:gd name="T43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17">
                  <a:moveTo>
                    <a:pt x="71" y="36"/>
                  </a:moveTo>
                  <a:cubicBezTo>
                    <a:pt x="71" y="41"/>
                    <a:pt x="70" y="46"/>
                    <a:pt x="69" y="50"/>
                  </a:cubicBezTo>
                  <a:cubicBezTo>
                    <a:pt x="67" y="54"/>
                    <a:pt x="65" y="58"/>
                    <a:pt x="62" y="62"/>
                  </a:cubicBezTo>
                  <a:cubicBezTo>
                    <a:pt x="59" y="65"/>
                    <a:pt x="56" y="67"/>
                    <a:pt x="51" y="69"/>
                  </a:cubicBezTo>
                  <a:cubicBezTo>
                    <a:pt x="47" y="71"/>
                    <a:pt x="42" y="72"/>
                    <a:pt x="36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6" y="1"/>
                    <a:pt x="50" y="2"/>
                  </a:cubicBezTo>
                  <a:cubicBezTo>
                    <a:pt x="54" y="4"/>
                    <a:pt x="58" y="6"/>
                    <a:pt x="61" y="9"/>
                  </a:cubicBezTo>
                  <a:cubicBezTo>
                    <a:pt x="64" y="12"/>
                    <a:pt x="67" y="15"/>
                    <a:pt x="68" y="20"/>
                  </a:cubicBezTo>
                  <a:cubicBezTo>
                    <a:pt x="70" y="25"/>
                    <a:pt x="71" y="30"/>
                    <a:pt x="71" y="36"/>
                  </a:cubicBezTo>
                  <a:close/>
                  <a:moveTo>
                    <a:pt x="52" y="36"/>
                  </a:moveTo>
                  <a:cubicBezTo>
                    <a:pt x="52" y="30"/>
                    <a:pt x="51" y="25"/>
                    <a:pt x="48" y="22"/>
                  </a:cubicBezTo>
                  <a:cubicBezTo>
                    <a:pt x="45" y="19"/>
                    <a:pt x="41" y="18"/>
                    <a:pt x="35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41" y="54"/>
                    <a:pt x="45" y="52"/>
                    <a:pt x="48" y="49"/>
                  </a:cubicBezTo>
                  <a:cubicBezTo>
                    <a:pt x="51" y="46"/>
                    <a:pt x="52" y="41"/>
                    <a:pt x="5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205153" y="1216925"/>
              <a:ext cx="66129" cy="107752"/>
            </a:xfrm>
            <a:custGeom>
              <a:avLst/>
              <a:gdLst>
                <a:gd name="T0" fmla="*/ 72 w 72"/>
                <a:gd name="T1" fmla="*/ 81 h 117"/>
                <a:gd name="T2" fmla="*/ 62 w 72"/>
                <a:gd name="T3" fmla="*/ 108 h 117"/>
                <a:gd name="T4" fmla="*/ 36 w 72"/>
                <a:gd name="T5" fmla="*/ 117 h 117"/>
                <a:gd name="T6" fmla="*/ 0 w 72"/>
                <a:gd name="T7" fmla="*/ 117 h 117"/>
                <a:gd name="T8" fmla="*/ 0 w 72"/>
                <a:gd name="T9" fmla="*/ 0 h 117"/>
                <a:gd name="T10" fmla="*/ 19 w 72"/>
                <a:gd name="T11" fmla="*/ 0 h 117"/>
                <a:gd name="T12" fmla="*/ 19 w 72"/>
                <a:gd name="T13" fmla="*/ 46 h 117"/>
                <a:gd name="T14" fmla="*/ 36 w 72"/>
                <a:gd name="T15" fmla="*/ 46 h 117"/>
                <a:gd name="T16" fmla="*/ 52 w 72"/>
                <a:gd name="T17" fmla="*/ 49 h 117"/>
                <a:gd name="T18" fmla="*/ 63 w 72"/>
                <a:gd name="T19" fmla="*/ 56 h 117"/>
                <a:gd name="T20" fmla="*/ 70 w 72"/>
                <a:gd name="T21" fmla="*/ 67 h 117"/>
                <a:gd name="T22" fmla="*/ 72 w 72"/>
                <a:gd name="T23" fmla="*/ 81 h 117"/>
                <a:gd name="T24" fmla="*/ 52 w 72"/>
                <a:gd name="T25" fmla="*/ 81 h 117"/>
                <a:gd name="T26" fmla="*/ 48 w 72"/>
                <a:gd name="T27" fmla="*/ 69 h 117"/>
                <a:gd name="T28" fmla="*/ 35 w 72"/>
                <a:gd name="T29" fmla="*/ 64 h 117"/>
                <a:gd name="T30" fmla="*/ 19 w 72"/>
                <a:gd name="T31" fmla="*/ 64 h 117"/>
                <a:gd name="T32" fmla="*/ 19 w 72"/>
                <a:gd name="T33" fmla="*/ 99 h 117"/>
                <a:gd name="T34" fmla="*/ 36 w 72"/>
                <a:gd name="T35" fmla="*/ 99 h 117"/>
                <a:gd name="T36" fmla="*/ 48 w 72"/>
                <a:gd name="T37" fmla="*/ 94 h 117"/>
                <a:gd name="T38" fmla="*/ 52 w 72"/>
                <a:gd name="T3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117">
                  <a:moveTo>
                    <a:pt x="72" y="81"/>
                  </a:moveTo>
                  <a:cubicBezTo>
                    <a:pt x="72" y="92"/>
                    <a:pt x="68" y="101"/>
                    <a:pt x="62" y="108"/>
                  </a:cubicBezTo>
                  <a:cubicBezTo>
                    <a:pt x="56" y="114"/>
                    <a:pt x="47" y="117"/>
                    <a:pt x="36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42" y="46"/>
                    <a:pt x="48" y="47"/>
                    <a:pt x="52" y="49"/>
                  </a:cubicBezTo>
                  <a:cubicBezTo>
                    <a:pt x="57" y="50"/>
                    <a:pt x="60" y="53"/>
                    <a:pt x="63" y="56"/>
                  </a:cubicBezTo>
                  <a:cubicBezTo>
                    <a:pt x="66" y="59"/>
                    <a:pt x="68" y="62"/>
                    <a:pt x="70" y="67"/>
                  </a:cubicBezTo>
                  <a:cubicBezTo>
                    <a:pt x="71" y="71"/>
                    <a:pt x="72" y="76"/>
                    <a:pt x="72" y="81"/>
                  </a:cubicBezTo>
                  <a:close/>
                  <a:moveTo>
                    <a:pt x="52" y="81"/>
                  </a:moveTo>
                  <a:cubicBezTo>
                    <a:pt x="52" y="76"/>
                    <a:pt x="51" y="72"/>
                    <a:pt x="48" y="69"/>
                  </a:cubicBezTo>
                  <a:cubicBezTo>
                    <a:pt x="46" y="66"/>
                    <a:pt x="41" y="64"/>
                    <a:pt x="35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41" y="99"/>
                    <a:pt x="46" y="97"/>
                    <a:pt x="48" y="94"/>
                  </a:cubicBezTo>
                  <a:cubicBezTo>
                    <a:pt x="51" y="91"/>
                    <a:pt x="52" y="87"/>
                    <a:pt x="52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1788928" y="965634"/>
              <a:ext cx="108141" cy="169213"/>
            </a:xfrm>
            <a:custGeom>
              <a:avLst/>
              <a:gdLst>
                <a:gd name="T0" fmla="*/ 101 w 118"/>
                <a:gd name="T1" fmla="*/ 14 h 184"/>
                <a:gd name="T2" fmla="*/ 82 w 118"/>
                <a:gd name="T3" fmla="*/ 4 h 184"/>
                <a:gd name="T4" fmla="*/ 58 w 118"/>
                <a:gd name="T5" fmla="*/ 0 h 184"/>
                <a:gd name="T6" fmla="*/ 0 w 118"/>
                <a:gd name="T7" fmla="*/ 0 h 184"/>
                <a:gd name="T8" fmla="*/ 0 w 118"/>
                <a:gd name="T9" fmla="*/ 184 h 184"/>
                <a:gd name="T10" fmla="*/ 38 w 118"/>
                <a:gd name="T11" fmla="*/ 184 h 184"/>
                <a:gd name="T12" fmla="*/ 38 w 118"/>
                <a:gd name="T13" fmla="*/ 117 h 184"/>
                <a:gd name="T14" fmla="*/ 60 w 118"/>
                <a:gd name="T15" fmla="*/ 117 h 184"/>
                <a:gd name="T16" fmla="*/ 84 w 118"/>
                <a:gd name="T17" fmla="*/ 113 h 184"/>
                <a:gd name="T18" fmla="*/ 102 w 118"/>
                <a:gd name="T19" fmla="*/ 101 h 184"/>
                <a:gd name="T20" fmla="*/ 114 w 118"/>
                <a:gd name="T21" fmla="*/ 82 h 184"/>
                <a:gd name="T22" fmla="*/ 118 w 118"/>
                <a:gd name="T23" fmla="*/ 58 h 184"/>
                <a:gd name="T24" fmla="*/ 113 w 118"/>
                <a:gd name="T25" fmla="*/ 32 h 184"/>
                <a:gd name="T26" fmla="*/ 101 w 118"/>
                <a:gd name="T27" fmla="*/ 14 h 184"/>
                <a:gd name="T28" fmla="*/ 73 w 118"/>
                <a:gd name="T29" fmla="*/ 76 h 184"/>
                <a:gd name="T30" fmla="*/ 59 w 118"/>
                <a:gd name="T31" fmla="*/ 81 h 184"/>
                <a:gd name="T32" fmla="*/ 38 w 118"/>
                <a:gd name="T33" fmla="*/ 81 h 184"/>
                <a:gd name="T34" fmla="*/ 38 w 118"/>
                <a:gd name="T35" fmla="*/ 36 h 184"/>
                <a:gd name="T36" fmla="*/ 58 w 118"/>
                <a:gd name="T37" fmla="*/ 36 h 184"/>
                <a:gd name="T38" fmla="*/ 74 w 118"/>
                <a:gd name="T39" fmla="*/ 41 h 184"/>
                <a:gd name="T40" fmla="*/ 80 w 118"/>
                <a:gd name="T41" fmla="*/ 58 h 184"/>
                <a:gd name="T42" fmla="*/ 73 w 118"/>
                <a:gd name="T43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184">
                  <a:moveTo>
                    <a:pt x="101" y="14"/>
                  </a:moveTo>
                  <a:cubicBezTo>
                    <a:pt x="96" y="9"/>
                    <a:pt x="89" y="6"/>
                    <a:pt x="82" y="4"/>
                  </a:cubicBezTo>
                  <a:cubicBezTo>
                    <a:pt x="75" y="1"/>
                    <a:pt x="67" y="0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17"/>
                    <a:pt x="77" y="116"/>
                    <a:pt x="84" y="113"/>
                  </a:cubicBezTo>
                  <a:cubicBezTo>
                    <a:pt x="91" y="110"/>
                    <a:pt x="97" y="106"/>
                    <a:pt x="102" y="101"/>
                  </a:cubicBezTo>
                  <a:cubicBezTo>
                    <a:pt x="107" y="96"/>
                    <a:pt x="111" y="90"/>
                    <a:pt x="114" y="82"/>
                  </a:cubicBezTo>
                  <a:cubicBezTo>
                    <a:pt x="116" y="75"/>
                    <a:pt x="118" y="67"/>
                    <a:pt x="118" y="58"/>
                  </a:cubicBezTo>
                  <a:cubicBezTo>
                    <a:pt x="118" y="48"/>
                    <a:pt x="116" y="40"/>
                    <a:pt x="113" y="32"/>
                  </a:cubicBezTo>
                  <a:cubicBezTo>
                    <a:pt x="110" y="25"/>
                    <a:pt x="106" y="19"/>
                    <a:pt x="101" y="14"/>
                  </a:cubicBezTo>
                  <a:close/>
                  <a:moveTo>
                    <a:pt x="73" y="76"/>
                  </a:moveTo>
                  <a:cubicBezTo>
                    <a:pt x="69" y="80"/>
                    <a:pt x="64" y="81"/>
                    <a:pt x="59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5" y="36"/>
                    <a:pt x="70" y="37"/>
                    <a:pt x="74" y="41"/>
                  </a:cubicBezTo>
                  <a:cubicBezTo>
                    <a:pt x="78" y="44"/>
                    <a:pt x="80" y="50"/>
                    <a:pt x="80" y="58"/>
                  </a:cubicBezTo>
                  <a:cubicBezTo>
                    <a:pt x="80" y="66"/>
                    <a:pt x="78" y="72"/>
                    <a:pt x="73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1922743" y="964856"/>
              <a:ext cx="108141" cy="171936"/>
            </a:xfrm>
            <a:custGeom>
              <a:avLst/>
              <a:gdLst>
                <a:gd name="T0" fmla="*/ 104 w 118"/>
                <a:gd name="T1" fmla="*/ 18 h 187"/>
                <a:gd name="T2" fmla="*/ 85 w 118"/>
                <a:gd name="T3" fmla="*/ 5 h 187"/>
                <a:gd name="T4" fmla="*/ 59 w 118"/>
                <a:gd name="T5" fmla="*/ 0 h 187"/>
                <a:gd name="T6" fmla="*/ 32 w 118"/>
                <a:gd name="T7" fmla="*/ 5 h 187"/>
                <a:gd name="T8" fmla="*/ 13 w 118"/>
                <a:gd name="T9" fmla="*/ 19 h 187"/>
                <a:gd name="T10" fmla="*/ 3 w 118"/>
                <a:gd name="T11" fmla="*/ 38 h 187"/>
                <a:gd name="T12" fmla="*/ 0 w 118"/>
                <a:gd name="T13" fmla="*/ 59 h 187"/>
                <a:gd name="T14" fmla="*/ 0 w 118"/>
                <a:gd name="T15" fmla="*/ 124 h 187"/>
                <a:gd name="T16" fmla="*/ 3 w 118"/>
                <a:gd name="T17" fmla="*/ 148 h 187"/>
                <a:gd name="T18" fmla="*/ 14 w 118"/>
                <a:gd name="T19" fmla="*/ 168 h 187"/>
                <a:gd name="T20" fmla="*/ 32 w 118"/>
                <a:gd name="T21" fmla="*/ 182 h 187"/>
                <a:gd name="T22" fmla="*/ 59 w 118"/>
                <a:gd name="T23" fmla="*/ 187 h 187"/>
                <a:gd name="T24" fmla="*/ 83 w 118"/>
                <a:gd name="T25" fmla="*/ 183 h 187"/>
                <a:gd name="T26" fmla="*/ 101 w 118"/>
                <a:gd name="T27" fmla="*/ 171 h 187"/>
                <a:gd name="T28" fmla="*/ 113 w 118"/>
                <a:gd name="T29" fmla="*/ 152 h 187"/>
                <a:gd name="T30" fmla="*/ 118 w 118"/>
                <a:gd name="T31" fmla="*/ 127 h 187"/>
                <a:gd name="T32" fmla="*/ 118 w 118"/>
                <a:gd name="T33" fmla="*/ 59 h 187"/>
                <a:gd name="T34" fmla="*/ 114 w 118"/>
                <a:gd name="T35" fmla="*/ 37 h 187"/>
                <a:gd name="T36" fmla="*/ 104 w 118"/>
                <a:gd name="T37" fmla="*/ 18 h 187"/>
                <a:gd name="T38" fmla="*/ 79 w 118"/>
                <a:gd name="T39" fmla="*/ 130 h 187"/>
                <a:gd name="T40" fmla="*/ 73 w 118"/>
                <a:gd name="T41" fmla="*/ 145 h 187"/>
                <a:gd name="T42" fmla="*/ 59 w 118"/>
                <a:gd name="T43" fmla="*/ 150 h 187"/>
                <a:gd name="T44" fmla="*/ 43 w 118"/>
                <a:gd name="T45" fmla="*/ 143 h 187"/>
                <a:gd name="T46" fmla="*/ 38 w 118"/>
                <a:gd name="T47" fmla="*/ 125 h 187"/>
                <a:gd name="T48" fmla="*/ 38 w 118"/>
                <a:gd name="T49" fmla="*/ 57 h 187"/>
                <a:gd name="T50" fmla="*/ 39 w 118"/>
                <a:gd name="T51" fmla="*/ 50 h 187"/>
                <a:gd name="T52" fmla="*/ 43 w 118"/>
                <a:gd name="T53" fmla="*/ 44 h 187"/>
                <a:gd name="T54" fmla="*/ 49 w 118"/>
                <a:gd name="T55" fmla="*/ 39 h 187"/>
                <a:gd name="T56" fmla="*/ 59 w 118"/>
                <a:gd name="T57" fmla="*/ 37 h 187"/>
                <a:gd name="T58" fmla="*/ 69 w 118"/>
                <a:gd name="T59" fmla="*/ 39 h 187"/>
                <a:gd name="T60" fmla="*/ 75 w 118"/>
                <a:gd name="T61" fmla="*/ 44 h 187"/>
                <a:gd name="T62" fmla="*/ 78 w 118"/>
                <a:gd name="T63" fmla="*/ 51 h 187"/>
                <a:gd name="T64" fmla="*/ 79 w 118"/>
                <a:gd name="T65" fmla="*/ 57 h 187"/>
                <a:gd name="T66" fmla="*/ 79 w 118"/>
                <a:gd name="T67" fmla="*/ 13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87">
                  <a:moveTo>
                    <a:pt x="104" y="18"/>
                  </a:moveTo>
                  <a:cubicBezTo>
                    <a:pt x="99" y="13"/>
                    <a:pt x="93" y="8"/>
                    <a:pt x="85" y="5"/>
                  </a:cubicBezTo>
                  <a:cubicBezTo>
                    <a:pt x="78" y="1"/>
                    <a:pt x="69" y="0"/>
                    <a:pt x="59" y="0"/>
                  </a:cubicBezTo>
                  <a:cubicBezTo>
                    <a:pt x="48" y="0"/>
                    <a:pt x="39" y="2"/>
                    <a:pt x="32" y="5"/>
                  </a:cubicBezTo>
                  <a:cubicBezTo>
                    <a:pt x="24" y="9"/>
                    <a:pt x="18" y="13"/>
                    <a:pt x="13" y="19"/>
                  </a:cubicBezTo>
                  <a:cubicBezTo>
                    <a:pt x="9" y="25"/>
                    <a:pt x="5" y="31"/>
                    <a:pt x="3" y="38"/>
                  </a:cubicBezTo>
                  <a:cubicBezTo>
                    <a:pt x="1" y="45"/>
                    <a:pt x="0" y="52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1" y="141"/>
                    <a:pt x="3" y="148"/>
                  </a:cubicBezTo>
                  <a:cubicBezTo>
                    <a:pt x="5" y="156"/>
                    <a:pt x="9" y="163"/>
                    <a:pt x="14" y="168"/>
                  </a:cubicBezTo>
                  <a:cubicBezTo>
                    <a:pt x="18" y="174"/>
                    <a:pt x="25" y="178"/>
                    <a:pt x="32" y="182"/>
                  </a:cubicBezTo>
                  <a:cubicBezTo>
                    <a:pt x="40" y="185"/>
                    <a:pt x="49" y="187"/>
                    <a:pt x="59" y="187"/>
                  </a:cubicBezTo>
                  <a:cubicBezTo>
                    <a:pt x="68" y="187"/>
                    <a:pt x="76" y="186"/>
                    <a:pt x="83" y="183"/>
                  </a:cubicBezTo>
                  <a:cubicBezTo>
                    <a:pt x="90" y="180"/>
                    <a:pt x="96" y="176"/>
                    <a:pt x="101" y="171"/>
                  </a:cubicBezTo>
                  <a:cubicBezTo>
                    <a:pt x="107" y="166"/>
                    <a:pt x="111" y="159"/>
                    <a:pt x="113" y="152"/>
                  </a:cubicBezTo>
                  <a:cubicBezTo>
                    <a:pt x="116" y="145"/>
                    <a:pt x="118" y="137"/>
                    <a:pt x="118" y="127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8" y="52"/>
                    <a:pt x="117" y="44"/>
                    <a:pt x="114" y="37"/>
                  </a:cubicBezTo>
                  <a:cubicBezTo>
                    <a:pt x="112" y="30"/>
                    <a:pt x="108" y="24"/>
                    <a:pt x="104" y="18"/>
                  </a:cubicBezTo>
                  <a:close/>
                  <a:moveTo>
                    <a:pt x="79" y="130"/>
                  </a:moveTo>
                  <a:cubicBezTo>
                    <a:pt x="79" y="136"/>
                    <a:pt x="77" y="141"/>
                    <a:pt x="73" y="145"/>
                  </a:cubicBezTo>
                  <a:cubicBezTo>
                    <a:pt x="69" y="148"/>
                    <a:pt x="65" y="150"/>
                    <a:pt x="59" y="150"/>
                  </a:cubicBezTo>
                  <a:cubicBezTo>
                    <a:pt x="52" y="150"/>
                    <a:pt x="46" y="148"/>
                    <a:pt x="43" y="143"/>
                  </a:cubicBezTo>
                  <a:cubicBezTo>
                    <a:pt x="40" y="138"/>
                    <a:pt x="38" y="133"/>
                    <a:pt x="38" y="12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5"/>
                    <a:pt x="38" y="53"/>
                    <a:pt x="39" y="50"/>
                  </a:cubicBezTo>
                  <a:cubicBezTo>
                    <a:pt x="40" y="48"/>
                    <a:pt x="41" y="46"/>
                    <a:pt x="43" y="44"/>
                  </a:cubicBezTo>
                  <a:cubicBezTo>
                    <a:pt x="45" y="42"/>
                    <a:pt x="47" y="40"/>
                    <a:pt x="49" y="39"/>
                  </a:cubicBezTo>
                  <a:cubicBezTo>
                    <a:pt x="52" y="37"/>
                    <a:pt x="55" y="37"/>
                    <a:pt x="59" y="37"/>
                  </a:cubicBezTo>
                  <a:cubicBezTo>
                    <a:pt x="63" y="37"/>
                    <a:pt x="66" y="38"/>
                    <a:pt x="69" y="39"/>
                  </a:cubicBezTo>
                  <a:cubicBezTo>
                    <a:pt x="71" y="41"/>
                    <a:pt x="73" y="42"/>
                    <a:pt x="75" y="44"/>
                  </a:cubicBezTo>
                  <a:cubicBezTo>
                    <a:pt x="77" y="47"/>
                    <a:pt x="78" y="49"/>
                    <a:pt x="78" y="51"/>
                  </a:cubicBezTo>
                  <a:cubicBezTo>
                    <a:pt x="79" y="53"/>
                    <a:pt x="79" y="55"/>
                    <a:pt x="79" y="57"/>
                  </a:cubicBezTo>
                  <a:lnTo>
                    <a:pt x="79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2064726" y="964856"/>
              <a:ext cx="107363" cy="171936"/>
            </a:xfrm>
            <a:custGeom>
              <a:avLst/>
              <a:gdLst>
                <a:gd name="T0" fmla="*/ 39 w 117"/>
                <a:gd name="T1" fmla="*/ 50 h 187"/>
                <a:gd name="T2" fmla="*/ 43 w 117"/>
                <a:gd name="T3" fmla="*/ 44 h 187"/>
                <a:gd name="T4" fmla="*/ 49 w 117"/>
                <a:gd name="T5" fmla="*/ 39 h 187"/>
                <a:gd name="T6" fmla="*/ 59 w 117"/>
                <a:gd name="T7" fmla="*/ 37 h 187"/>
                <a:gd name="T8" fmla="*/ 69 w 117"/>
                <a:gd name="T9" fmla="*/ 39 h 187"/>
                <a:gd name="T10" fmla="*/ 75 w 117"/>
                <a:gd name="T11" fmla="*/ 44 h 187"/>
                <a:gd name="T12" fmla="*/ 79 w 117"/>
                <a:gd name="T13" fmla="*/ 50 h 187"/>
                <a:gd name="T14" fmla="*/ 81 w 117"/>
                <a:gd name="T15" fmla="*/ 57 h 187"/>
                <a:gd name="T16" fmla="*/ 117 w 117"/>
                <a:gd name="T17" fmla="*/ 46 h 187"/>
                <a:gd name="T18" fmla="*/ 111 w 117"/>
                <a:gd name="T19" fmla="*/ 28 h 187"/>
                <a:gd name="T20" fmla="*/ 99 w 117"/>
                <a:gd name="T21" fmla="*/ 14 h 187"/>
                <a:gd name="T22" fmla="*/ 82 w 117"/>
                <a:gd name="T23" fmla="*/ 4 h 187"/>
                <a:gd name="T24" fmla="*/ 59 w 117"/>
                <a:gd name="T25" fmla="*/ 0 h 187"/>
                <a:gd name="T26" fmla="*/ 32 w 117"/>
                <a:gd name="T27" fmla="*/ 5 h 187"/>
                <a:gd name="T28" fmla="*/ 13 w 117"/>
                <a:gd name="T29" fmla="*/ 19 h 187"/>
                <a:gd name="T30" fmla="*/ 3 w 117"/>
                <a:gd name="T31" fmla="*/ 38 h 187"/>
                <a:gd name="T32" fmla="*/ 0 w 117"/>
                <a:gd name="T33" fmla="*/ 59 h 187"/>
                <a:gd name="T34" fmla="*/ 0 w 117"/>
                <a:gd name="T35" fmla="*/ 124 h 187"/>
                <a:gd name="T36" fmla="*/ 3 w 117"/>
                <a:gd name="T37" fmla="*/ 148 h 187"/>
                <a:gd name="T38" fmla="*/ 14 w 117"/>
                <a:gd name="T39" fmla="*/ 168 h 187"/>
                <a:gd name="T40" fmla="*/ 32 w 117"/>
                <a:gd name="T41" fmla="*/ 182 h 187"/>
                <a:gd name="T42" fmla="*/ 59 w 117"/>
                <a:gd name="T43" fmla="*/ 187 h 187"/>
                <a:gd name="T44" fmla="*/ 97 w 117"/>
                <a:gd name="T45" fmla="*/ 175 h 187"/>
                <a:gd name="T46" fmla="*/ 117 w 117"/>
                <a:gd name="T47" fmla="*/ 141 h 187"/>
                <a:gd name="T48" fmla="*/ 80 w 117"/>
                <a:gd name="T49" fmla="*/ 131 h 187"/>
                <a:gd name="T50" fmla="*/ 73 w 117"/>
                <a:gd name="T51" fmla="*/ 145 h 187"/>
                <a:gd name="T52" fmla="*/ 59 w 117"/>
                <a:gd name="T53" fmla="*/ 150 h 187"/>
                <a:gd name="T54" fmla="*/ 43 w 117"/>
                <a:gd name="T55" fmla="*/ 143 h 187"/>
                <a:gd name="T56" fmla="*/ 38 w 117"/>
                <a:gd name="T57" fmla="*/ 125 h 187"/>
                <a:gd name="T58" fmla="*/ 38 w 117"/>
                <a:gd name="T59" fmla="*/ 57 h 187"/>
                <a:gd name="T60" fmla="*/ 39 w 117"/>
                <a:gd name="T61" fmla="*/ 5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7" h="187">
                  <a:moveTo>
                    <a:pt x="39" y="50"/>
                  </a:moveTo>
                  <a:cubicBezTo>
                    <a:pt x="40" y="48"/>
                    <a:pt x="41" y="46"/>
                    <a:pt x="43" y="44"/>
                  </a:cubicBezTo>
                  <a:cubicBezTo>
                    <a:pt x="44" y="42"/>
                    <a:pt x="47" y="40"/>
                    <a:pt x="49" y="39"/>
                  </a:cubicBezTo>
                  <a:cubicBezTo>
                    <a:pt x="52" y="37"/>
                    <a:pt x="55" y="37"/>
                    <a:pt x="59" y="37"/>
                  </a:cubicBezTo>
                  <a:cubicBezTo>
                    <a:pt x="63" y="37"/>
                    <a:pt x="66" y="38"/>
                    <a:pt x="69" y="39"/>
                  </a:cubicBezTo>
                  <a:cubicBezTo>
                    <a:pt x="71" y="40"/>
                    <a:pt x="73" y="42"/>
                    <a:pt x="75" y="44"/>
                  </a:cubicBezTo>
                  <a:cubicBezTo>
                    <a:pt x="77" y="46"/>
                    <a:pt x="78" y="48"/>
                    <a:pt x="79" y="50"/>
                  </a:cubicBezTo>
                  <a:cubicBezTo>
                    <a:pt x="80" y="53"/>
                    <a:pt x="80" y="55"/>
                    <a:pt x="81" y="57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6" y="40"/>
                    <a:pt x="114" y="34"/>
                    <a:pt x="111" y="28"/>
                  </a:cubicBezTo>
                  <a:cubicBezTo>
                    <a:pt x="108" y="23"/>
                    <a:pt x="104" y="18"/>
                    <a:pt x="99" y="14"/>
                  </a:cubicBezTo>
                  <a:cubicBezTo>
                    <a:pt x="94" y="10"/>
                    <a:pt x="88" y="6"/>
                    <a:pt x="82" y="4"/>
                  </a:cubicBezTo>
                  <a:cubicBezTo>
                    <a:pt x="75" y="1"/>
                    <a:pt x="67" y="0"/>
                    <a:pt x="59" y="0"/>
                  </a:cubicBezTo>
                  <a:cubicBezTo>
                    <a:pt x="48" y="0"/>
                    <a:pt x="39" y="2"/>
                    <a:pt x="32" y="5"/>
                  </a:cubicBezTo>
                  <a:cubicBezTo>
                    <a:pt x="24" y="9"/>
                    <a:pt x="18" y="13"/>
                    <a:pt x="13" y="19"/>
                  </a:cubicBezTo>
                  <a:cubicBezTo>
                    <a:pt x="9" y="25"/>
                    <a:pt x="5" y="31"/>
                    <a:pt x="3" y="38"/>
                  </a:cubicBezTo>
                  <a:cubicBezTo>
                    <a:pt x="1" y="45"/>
                    <a:pt x="0" y="52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1" y="141"/>
                    <a:pt x="3" y="148"/>
                  </a:cubicBezTo>
                  <a:cubicBezTo>
                    <a:pt x="5" y="156"/>
                    <a:pt x="9" y="162"/>
                    <a:pt x="14" y="168"/>
                  </a:cubicBezTo>
                  <a:cubicBezTo>
                    <a:pt x="18" y="174"/>
                    <a:pt x="24" y="178"/>
                    <a:pt x="32" y="182"/>
                  </a:cubicBezTo>
                  <a:cubicBezTo>
                    <a:pt x="39" y="185"/>
                    <a:pt x="48" y="187"/>
                    <a:pt x="59" y="187"/>
                  </a:cubicBezTo>
                  <a:cubicBezTo>
                    <a:pt x="74" y="187"/>
                    <a:pt x="87" y="183"/>
                    <a:pt x="97" y="175"/>
                  </a:cubicBezTo>
                  <a:cubicBezTo>
                    <a:pt x="107" y="167"/>
                    <a:pt x="114" y="155"/>
                    <a:pt x="117" y="14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79" y="137"/>
                    <a:pt x="77" y="141"/>
                    <a:pt x="73" y="145"/>
                  </a:cubicBezTo>
                  <a:cubicBezTo>
                    <a:pt x="69" y="148"/>
                    <a:pt x="64" y="150"/>
                    <a:pt x="59" y="150"/>
                  </a:cubicBezTo>
                  <a:cubicBezTo>
                    <a:pt x="51" y="150"/>
                    <a:pt x="46" y="148"/>
                    <a:pt x="43" y="143"/>
                  </a:cubicBezTo>
                  <a:cubicBezTo>
                    <a:pt x="40" y="138"/>
                    <a:pt x="38" y="133"/>
                    <a:pt x="38" y="12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5"/>
                    <a:pt x="39" y="53"/>
                    <a:pt x="39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201652" y="964856"/>
              <a:ext cx="107363" cy="171936"/>
            </a:xfrm>
            <a:custGeom>
              <a:avLst/>
              <a:gdLst>
                <a:gd name="T0" fmla="*/ 40 w 117"/>
                <a:gd name="T1" fmla="*/ 50 h 187"/>
                <a:gd name="T2" fmla="*/ 43 w 117"/>
                <a:gd name="T3" fmla="*/ 44 h 187"/>
                <a:gd name="T4" fmla="*/ 49 w 117"/>
                <a:gd name="T5" fmla="*/ 39 h 187"/>
                <a:gd name="T6" fmla="*/ 59 w 117"/>
                <a:gd name="T7" fmla="*/ 37 h 187"/>
                <a:gd name="T8" fmla="*/ 69 w 117"/>
                <a:gd name="T9" fmla="*/ 39 h 187"/>
                <a:gd name="T10" fmla="*/ 75 w 117"/>
                <a:gd name="T11" fmla="*/ 44 h 187"/>
                <a:gd name="T12" fmla="*/ 79 w 117"/>
                <a:gd name="T13" fmla="*/ 50 h 187"/>
                <a:gd name="T14" fmla="*/ 81 w 117"/>
                <a:gd name="T15" fmla="*/ 57 h 187"/>
                <a:gd name="T16" fmla="*/ 117 w 117"/>
                <a:gd name="T17" fmla="*/ 46 h 187"/>
                <a:gd name="T18" fmla="*/ 111 w 117"/>
                <a:gd name="T19" fmla="*/ 28 h 187"/>
                <a:gd name="T20" fmla="*/ 99 w 117"/>
                <a:gd name="T21" fmla="*/ 14 h 187"/>
                <a:gd name="T22" fmla="*/ 82 w 117"/>
                <a:gd name="T23" fmla="*/ 4 h 187"/>
                <a:gd name="T24" fmla="*/ 59 w 117"/>
                <a:gd name="T25" fmla="*/ 0 h 187"/>
                <a:gd name="T26" fmla="*/ 32 w 117"/>
                <a:gd name="T27" fmla="*/ 5 h 187"/>
                <a:gd name="T28" fmla="*/ 14 w 117"/>
                <a:gd name="T29" fmla="*/ 19 h 187"/>
                <a:gd name="T30" fmla="*/ 3 w 117"/>
                <a:gd name="T31" fmla="*/ 38 h 187"/>
                <a:gd name="T32" fmla="*/ 0 w 117"/>
                <a:gd name="T33" fmla="*/ 59 h 187"/>
                <a:gd name="T34" fmla="*/ 0 w 117"/>
                <a:gd name="T35" fmla="*/ 124 h 187"/>
                <a:gd name="T36" fmla="*/ 4 w 117"/>
                <a:gd name="T37" fmla="*/ 148 h 187"/>
                <a:gd name="T38" fmla="*/ 14 w 117"/>
                <a:gd name="T39" fmla="*/ 168 h 187"/>
                <a:gd name="T40" fmla="*/ 32 w 117"/>
                <a:gd name="T41" fmla="*/ 182 h 187"/>
                <a:gd name="T42" fmla="*/ 59 w 117"/>
                <a:gd name="T43" fmla="*/ 187 h 187"/>
                <a:gd name="T44" fmla="*/ 97 w 117"/>
                <a:gd name="T45" fmla="*/ 175 h 187"/>
                <a:gd name="T46" fmla="*/ 117 w 117"/>
                <a:gd name="T47" fmla="*/ 141 h 187"/>
                <a:gd name="T48" fmla="*/ 80 w 117"/>
                <a:gd name="T49" fmla="*/ 131 h 187"/>
                <a:gd name="T50" fmla="*/ 73 w 117"/>
                <a:gd name="T51" fmla="*/ 145 h 187"/>
                <a:gd name="T52" fmla="*/ 59 w 117"/>
                <a:gd name="T53" fmla="*/ 150 h 187"/>
                <a:gd name="T54" fmla="*/ 43 w 117"/>
                <a:gd name="T55" fmla="*/ 143 h 187"/>
                <a:gd name="T56" fmla="*/ 39 w 117"/>
                <a:gd name="T57" fmla="*/ 125 h 187"/>
                <a:gd name="T58" fmla="*/ 39 w 117"/>
                <a:gd name="T59" fmla="*/ 57 h 187"/>
                <a:gd name="T60" fmla="*/ 40 w 117"/>
                <a:gd name="T61" fmla="*/ 5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7" h="187">
                  <a:moveTo>
                    <a:pt x="40" y="50"/>
                  </a:moveTo>
                  <a:cubicBezTo>
                    <a:pt x="40" y="48"/>
                    <a:pt x="42" y="46"/>
                    <a:pt x="43" y="44"/>
                  </a:cubicBezTo>
                  <a:cubicBezTo>
                    <a:pt x="45" y="42"/>
                    <a:pt x="47" y="40"/>
                    <a:pt x="49" y="39"/>
                  </a:cubicBezTo>
                  <a:cubicBezTo>
                    <a:pt x="52" y="37"/>
                    <a:pt x="55" y="37"/>
                    <a:pt x="59" y="37"/>
                  </a:cubicBezTo>
                  <a:cubicBezTo>
                    <a:pt x="63" y="37"/>
                    <a:pt x="66" y="38"/>
                    <a:pt x="69" y="39"/>
                  </a:cubicBezTo>
                  <a:cubicBezTo>
                    <a:pt x="71" y="40"/>
                    <a:pt x="74" y="42"/>
                    <a:pt x="75" y="44"/>
                  </a:cubicBezTo>
                  <a:cubicBezTo>
                    <a:pt x="77" y="46"/>
                    <a:pt x="78" y="48"/>
                    <a:pt x="79" y="50"/>
                  </a:cubicBezTo>
                  <a:cubicBezTo>
                    <a:pt x="80" y="53"/>
                    <a:pt x="81" y="55"/>
                    <a:pt x="81" y="57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6" y="40"/>
                    <a:pt x="114" y="34"/>
                    <a:pt x="111" y="28"/>
                  </a:cubicBezTo>
                  <a:cubicBezTo>
                    <a:pt x="108" y="23"/>
                    <a:pt x="104" y="18"/>
                    <a:pt x="99" y="14"/>
                  </a:cubicBezTo>
                  <a:cubicBezTo>
                    <a:pt x="94" y="10"/>
                    <a:pt x="89" y="6"/>
                    <a:pt x="82" y="4"/>
                  </a:cubicBezTo>
                  <a:cubicBezTo>
                    <a:pt x="75" y="1"/>
                    <a:pt x="68" y="0"/>
                    <a:pt x="59" y="0"/>
                  </a:cubicBezTo>
                  <a:cubicBezTo>
                    <a:pt x="48" y="0"/>
                    <a:pt x="39" y="2"/>
                    <a:pt x="32" y="5"/>
                  </a:cubicBezTo>
                  <a:cubicBezTo>
                    <a:pt x="24" y="9"/>
                    <a:pt x="18" y="13"/>
                    <a:pt x="14" y="19"/>
                  </a:cubicBezTo>
                  <a:cubicBezTo>
                    <a:pt x="9" y="25"/>
                    <a:pt x="6" y="31"/>
                    <a:pt x="3" y="38"/>
                  </a:cubicBezTo>
                  <a:cubicBezTo>
                    <a:pt x="1" y="45"/>
                    <a:pt x="0" y="52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1" y="141"/>
                    <a:pt x="4" y="148"/>
                  </a:cubicBezTo>
                  <a:cubicBezTo>
                    <a:pt x="6" y="156"/>
                    <a:pt x="9" y="162"/>
                    <a:pt x="14" y="168"/>
                  </a:cubicBezTo>
                  <a:cubicBezTo>
                    <a:pt x="19" y="174"/>
                    <a:pt x="25" y="178"/>
                    <a:pt x="32" y="182"/>
                  </a:cubicBezTo>
                  <a:cubicBezTo>
                    <a:pt x="40" y="185"/>
                    <a:pt x="49" y="187"/>
                    <a:pt x="59" y="187"/>
                  </a:cubicBezTo>
                  <a:cubicBezTo>
                    <a:pt x="74" y="187"/>
                    <a:pt x="87" y="183"/>
                    <a:pt x="97" y="175"/>
                  </a:cubicBezTo>
                  <a:cubicBezTo>
                    <a:pt x="108" y="167"/>
                    <a:pt x="114" y="155"/>
                    <a:pt x="117" y="14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7"/>
                    <a:pt x="77" y="141"/>
                    <a:pt x="73" y="145"/>
                  </a:cubicBezTo>
                  <a:cubicBezTo>
                    <a:pt x="69" y="148"/>
                    <a:pt x="65" y="150"/>
                    <a:pt x="59" y="150"/>
                  </a:cubicBezTo>
                  <a:cubicBezTo>
                    <a:pt x="52" y="150"/>
                    <a:pt x="46" y="148"/>
                    <a:pt x="43" y="143"/>
                  </a:cubicBezTo>
                  <a:cubicBezTo>
                    <a:pt x="40" y="138"/>
                    <a:pt x="39" y="133"/>
                    <a:pt x="39" y="125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5"/>
                    <a:pt x="39" y="53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2342857" y="965634"/>
              <a:ext cx="98027" cy="169213"/>
            </a:xfrm>
            <a:custGeom>
              <a:avLst/>
              <a:gdLst>
                <a:gd name="T0" fmla="*/ 0 w 252"/>
                <a:gd name="T1" fmla="*/ 435 h 435"/>
                <a:gd name="T2" fmla="*/ 252 w 252"/>
                <a:gd name="T3" fmla="*/ 435 h 435"/>
                <a:gd name="T4" fmla="*/ 252 w 252"/>
                <a:gd name="T5" fmla="*/ 350 h 435"/>
                <a:gd name="T6" fmla="*/ 90 w 252"/>
                <a:gd name="T7" fmla="*/ 350 h 435"/>
                <a:gd name="T8" fmla="*/ 90 w 252"/>
                <a:gd name="T9" fmla="*/ 258 h 435"/>
                <a:gd name="T10" fmla="*/ 229 w 252"/>
                <a:gd name="T11" fmla="*/ 258 h 435"/>
                <a:gd name="T12" fmla="*/ 229 w 252"/>
                <a:gd name="T13" fmla="*/ 175 h 435"/>
                <a:gd name="T14" fmla="*/ 90 w 252"/>
                <a:gd name="T15" fmla="*/ 175 h 435"/>
                <a:gd name="T16" fmla="*/ 90 w 252"/>
                <a:gd name="T17" fmla="*/ 85 h 435"/>
                <a:gd name="T18" fmla="*/ 252 w 252"/>
                <a:gd name="T19" fmla="*/ 85 h 435"/>
                <a:gd name="T20" fmla="*/ 252 w 252"/>
                <a:gd name="T21" fmla="*/ 0 h 435"/>
                <a:gd name="T22" fmla="*/ 0 w 252"/>
                <a:gd name="T23" fmla="*/ 0 h 435"/>
                <a:gd name="T24" fmla="*/ 0 w 252"/>
                <a:gd name="T25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35">
                  <a:moveTo>
                    <a:pt x="0" y="435"/>
                  </a:moveTo>
                  <a:lnTo>
                    <a:pt x="252" y="435"/>
                  </a:lnTo>
                  <a:lnTo>
                    <a:pt x="252" y="350"/>
                  </a:lnTo>
                  <a:lnTo>
                    <a:pt x="90" y="350"/>
                  </a:lnTo>
                  <a:lnTo>
                    <a:pt x="90" y="258"/>
                  </a:lnTo>
                  <a:lnTo>
                    <a:pt x="229" y="258"/>
                  </a:lnTo>
                  <a:lnTo>
                    <a:pt x="229" y="175"/>
                  </a:lnTo>
                  <a:lnTo>
                    <a:pt x="90" y="175"/>
                  </a:lnTo>
                  <a:lnTo>
                    <a:pt x="90" y="85"/>
                  </a:lnTo>
                  <a:lnTo>
                    <a:pt x="252" y="85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2460334" y="965634"/>
              <a:ext cx="107363" cy="169213"/>
            </a:xfrm>
            <a:custGeom>
              <a:avLst/>
              <a:gdLst>
                <a:gd name="T0" fmla="*/ 0 w 276"/>
                <a:gd name="T1" fmla="*/ 83 h 435"/>
                <a:gd name="T2" fmla="*/ 94 w 276"/>
                <a:gd name="T3" fmla="*/ 83 h 435"/>
                <a:gd name="T4" fmla="*/ 94 w 276"/>
                <a:gd name="T5" fmla="*/ 435 h 435"/>
                <a:gd name="T6" fmla="*/ 184 w 276"/>
                <a:gd name="T7" fmla="*/ 435 h 435"/>
                <a:gd name="T8" fmla="*/ 184 w 276"/>
                <a:gd name="T9" fmla="*/ 83 h 435"/>
                <a:gd name="T10" fmla="*/ 276 w 276"/>
                <a:gd name="T11" fmla="*/ 83 h 435"/>
                <a:gd name="T12" fmla="*/ 276 w 276"/>
                <a:gd name="T13" fmla="*/ 0 h 435"/>
                <a:gd name="T14" fmla="*/ 0 w 276"/>
                <a:gd name="T15" fmla="*/ 0 h 435"/>
                <a:gd name="T16" fmla="*/ 0 w 276"/>
                <a:gd name="T17" fmla="*/ 8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435">
                  <a:moveTo>
                    <a:pt x="0" y="83"/>
                  </a:moveTo>
                  <a:lnTo>
                    <a:pt x="94" y="83"/>
                  </a:lnTo>
                  <a:lnTo>
                    <a:pt x="94" y="435"/>
                  </a:lnTo>
                  <a:lnTo>
                    <a:pt x="184" y="435"/>
                  </a:lnTo>
                  <a:lnTo>
                    <a:pt x="184" y="83"/>
                  </a:lnTo>
                  <a:lnTo>
                    <a:pt x="276" y="83"/>
                  </a:lnTo>
                  <a:lnTo>
                    <a:pt x="276" y="0"/>
                  </a:lnTo>
                  <a:lnTo>
                    <a:pt x="0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2596093" y="965634"/>
              <a:ext cx="115532" cy="169213"/>
            </a:xfrm>
            <a:custGeom>
              <a:avLst/>
              <a:gdLst>
                <a:gd name="T0" fmla="*/ 217 w 297"/>
                <a:gd name="T1" fmla="*/ 0 h 435"/>
                <a:gd name="T2" fmla="*/ 92 w 297"/>
                <a:gd name="T3" fmla="*/ 253 h 435"/>
                <a:gd name="T4" fmla="*/ 89 w 297"/>
                <a:gd name="T5" fmla="*/ 253 h 435"/>
                <a:gd name="T6" fmla="*/ 89 w 297"/>
                <a:gd name="T7" fmla="*/ 0 h 435"/>
                <a:gd name="T8" fmla="*/ 0 w 297"/>
                <a:gd name="T9" fmla="*/ 0 h 435"/>
                <a:gd name="T10" fmla="*/ 0 w 297"/>
                <a:gd name="T11" fmla="*/ 435 h 435"/>
                <a:gd name="T12" fmla="*/ 85 w 297"/>
                <a:gd name="T13" fmla="*/ 435 h 435"/>
                <a:gd name="T14" fmla="*/ 207 w 297"/>
                <a:gd name="T15" fmla="*/ 199 h 435"/>
                <a:gd name="T16" fmla="*/ 207 w 297"/>
                <a:gd name="T17" fmla="*/ 199 h 435"/>
                <a:gd name="T18" fmla="*/ 207 w 297"/>
                <a:gd name="T19" fmla="*/ 435 h 435"/>
                <a:gd name="T20" fmla="*/ 297 w 297"/>
                <a:gd name="T21" fmla="*/ 435 h 435"/>
                <a:gd name="T22" fmla="*/ 297 w 297"/>
                <a:gd name="T23" fmla="*/ 0 h 435"/>
                <a:gd name="T24" fmla="*/ 217 w 297"/>
                <a:gd name="T2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435">
                  <a:moveTo>
                    <a:pt x="217" y="0"/>
                  </a:moveTo>
                  <a:lnTo>
                    <a:pt x="92" y="253"/>
                  </a:lnTo>
                  <a:lnTo>
                    <a:pt x="89" y="253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35"/>
                  </a:lnTo>
                  <a:lnTo>
                    <a:pt x="85" y="435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07" y="435"/>
                  </a:lnTo>
                  <a:lnTo>
                    <a:pt x="297" y="435"/>
                  </a:lnTo>
                  <a:lnTo>
                    <a:pt x="29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385929" y="1021650"/>
              <a:ext cx="173492" cy="324033"/>
            </a:xfrm>
            <a:custGeom>
              <a:avLst/>
              <a:gdLst>
                <a:gd name="T0" fmla="*/ 146 w 189"/>
                <a:gd name="T1" fmla="*/ 0 h 352"/>
                <a:gd name="T2" fmla="*/ 0 w 189"/>
                <a:gd name="T3" fmla="*/ 333 h 352"/>
                <a:gd name="T4" fmla="*/ 96 w 189"/>
                <a:gd name="T5" fmla="*/ 352 h 352"/>
                <a:gd name="T6" fmla="*/ 189 w 189"/>
                <a:gd name="T7" fmla="*/ 333 h 352"/>
                <a:gd name="T8" fmla="*/ 153 w 189"/>
                <a:gd name="T9" fmla="*/ 1 h 352"/>
                <a:gd name="T10" fmla="*/ 146 w 189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352">
                  <a:moveTo>
                    <a:pt x="146" y="0"/>
                  </a:moveTo>
                  <a:cubicBezTo>
                    <a:pt x="0" y="333"/>
                    <a:pt x="0" y="333"/>
                    <a:pt x="0" y="333"/>
                  </a:cubicBezTo>
                  <a:cubicBezTo>
                    <a:pt x="29" y="345"/>
                    <a:pt x="62" y="352"/>
                    <a:pt x="96" y="352"/>
                  </a:cubicBezTo>
                  <a:cubicBezTo>
                    <a:pt x="129" y="352"/>
                    <a:pt x="160" y="345"/>
                    <a:pt x="189" y="333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1" y="1"/>
                    <a:pt x="149" y="1"/>
                    <a:pt x="1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252115" y="1012703"/>
              <a:ext cx="257904" cy="303417"/>
            </a:xfrm>
            <a:custGeom>
              <a:avLst/>
              <a:gdLst>
                <a:gd name="T0" fmla="*/ 276 w 281"/>
                <a:gd name="T1" fmla="*/ 0 h 330"/>
                <a:gd name="T2" fmla="*/ 0 w 281"/>
                <a:gd name="T3" fmla="*/ 182 h 330"/>
                <a:gd name="T4" fmla="*/ 119 w 281"/>
                <a:gd name="T5" fmla="*/ 330 h 330"/>
                <a:gd name="T6" fmla="*/ 281 w 281"/>
                <a:gd name="T7" fmla="*/ 5 h 330"/>
                <a:gd name="T8" fmla="*/ 276 w 281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30">
                  <a:moveTo>
                    <a:pt x="276" y="0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19" y="245"/>
                    <a:pt x="63" y="298"/>
                    <a:pt x="119" y="330"/>
                  </a:cubicBezTo>
                  <a:cubicBezTo>
                    <a:pt x="281" y="5"/>
                    <a:pt x="281" y="5"/>
                    <a:pt x="281" y="5"/>
                  </a:cubicBezTo>
                  <a:cubicBezTo>
                    <a:pt x="279" y="3"/>
                    <a:pt x="277" y="2"/>
                    <a:pt x="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538415" y="1017370"/>
              <a:ext cx="156765" cy="298749"/>
            </a:xfrm>
            <a:custGeom>
              <a:avLst/>
              <a:gdLst>
                <a:gd name="T0" fmla="*/ 0 w 171"/>
                <a:gd name="T1" fmla="*/ 4 h 325"/>
                <a:gd name="T2" fmla="*/ 51 w 171"/>
                <a:gd name="T3" fmla="*/ 325 h 325"/>
                <a:gd name="T4" fmla="*/ 171 w 171"/>
                <a:gd name="T5" fmla="*/ 176 h 325"/>
                <a:gd name="T6" fmla="*/ 8 w 171"/>
                <a:gd name="T7" fmla="*/ 0 h 325"/>
                <a:gd name="T8" fmla="*/ 0 w 171"/>
                <a:gd name="T9" fmla="*/ 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25">
                  <a:moveTo>
                    <a:pt x="0" y="4"/>
                  </a:moveTo>
                  <a:cubicBezTo>
                    <a:pt x="51" y="325"/>
                    <a:pt x="51" y="325"/>
                    <a:pt x="51" y="325"/>
                  </a:cubicBezTo>
                  <a:cubicBezTo>
                    <a:pt x="109" y="293"/>
                    <a:pt x="152" y="240"/>
                    <a:pt x="171" y="17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3" y="3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1301517" y="882778"/>
              <a:ext cx="207335" cy="100361"/>
            </a:xfrm>
            <a:custGeom>
              <a:avLst/>
              <a:gdLst>
                <a:gd name="T0" fmla="*/ 226 w 226"/>
                <a:gd name="T1" fmla="*/ 92 h 109"/>
                <a:gd name="T2" fmla="*/ 173 w 226"/>
                <a:gd name="T3" fmla="*/ 0 h 109"/>
                <a:gd name="T4" fmla="*/ 0 w 226"/>
                <a:gd name="T5" fmla="*/ 83 h 109"/>
                <a:gd name="T6" fmla="*/ 214 w 226"/>
                <a:gd name="T7" fmla="*/ 109 h 109"/>
                <a:gd name="T8" fmla="*/ 226 w 226"/>
                <a:gd name="T9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09">
                  <a:moveTo>
                    <a:pt x="226" y="92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04" y="4"/>
                    <a:pt x="43" y="35"/>
                    <a:pt x="0" y="83"/>
                  </a:cubicBezTo>
                  <a:cubicBezTo>
                    <a:pt x="214" y="109"/>
                    <a:pt x="214" y="109"/>
                    <a:pt x="214" y="109"/>
                  </a:cubicBezTo>
                  <a:cubicBezTo>
                    <a:pt x="216" y="102"/>
                    <a:pt x="220" y="96"/>
                    <a:pt x="226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1553975" y="980416"/>
              <a:ext cx="150541" cy="169213"/>
            </a:xfrm>
            <a:custGeom>
              <a:avLst/>
              <a:gdLst>
                <a:gd name="T0" fmla="*/ 118 w 164"/>
                <a:gd name="T1" fmla="*/ 0 h 184"/>
                <a:gd name="T2" fmla="*/ 6 w 164"/>
                <a:gd name="T3" fmla="*/ 13 h 184"/>
                <a:gd name="T4" fmla="*/ 0 w 164"/>
                <a:gd name="T5" fmla="*/ 31 h 184"/>
                <a:gd name="T6" fmla="*/ 161 w 164"/>
                <a:gd name="T7" fmla="*/ 184 h 184"/>
                <a:gd name="T8" fmla="*/ 164 w 164"/>
                <a:gd name="T9" fmla="*/ 145 h 184"/>
                <a:gd name="T10" fmla="*/ 118 w 164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84">
                  <a:moveTo>
                    <a:pt x="118" y="0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20"/>
                    <a:pt x="3" y="26"/>
                    <a:pt x="0" y="31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3" y="171"/>
                    <a:pt x="164" y="158"/>
                    <a:pt x="164" y="145"/>
                  </a:cubicBezTo>
                  <a:cubicBezTo>
                    <a:pt x="164" y="91"/>
                    <a:pt x="147" y="41"/>
                    <a:pt x="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1242779" y="983917"/>
              <a:ext cx="255959" cy="167657"/>
            </a:xfrm>
            <a:custGeom>
              <a:avLst/>
              <a:gdLst>
                <a:gd name="T0" fmla="*/ 277 w 279"/>
                <a:gd name="T1" fmla="*/ 12 h 182"/>
                <a:gd name="T2" fmla="*/ 43 w 279"/>
                <a:gd name="T3" fmla="*/ 0 h 182"/>
                <a:gd name="T4" fmla="*/ 0 w 279"/>
                <a:gd name="T5" fmla="*/ 141 h 182"/>
                <a:gd name="T6" fmla="*/ 3 w 279"/>
                <a:gd name="T7" fmla="*/ 182 h 182"/>
                <a:gd name="T8" fmla="*/ 279 w 279"/>
                <a:gd name="T9" fmla="*/ 20 h 182"/>
                <a:gd name="T10" fmla="*/ 277 w 279"/>
                <a:gd name="T11" fmla="*/ 1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182">
                  <a:moveTo>
                    <a:pt x="277" y="12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6" y="40"/>
                    <a:pt x="0" y="88"/>
                    <a:pt x="0" y="141"/>
                  </a:cubicBezTo>
                  <a:cubicBezTo>
                    <a:pt x="0" y="155"/>
                    <a:pt x="1" y="169"/>
                    <a:pt x="3" y="182"/>
                  </a:cubicBezTo>
                  <a:cubicBezTo>
                    <a:pt x="279" y="20"/>
                    <a:pt x="279" y="20"/>
                    <a:pt x="279" y="20"/>
                  </a:cubicBezTo>
                  <a:cubicBezTo>
                    <a:pt x="278" y="18"/>
                    <a:pt x="278" y="15"/>
                    <a:pt x="277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1488624" y="882778"/>
              <a:ext cx="155987" cy="96860"/>
            </a:xfrm>
            <a:custGeom>
              <a:avLst/>
              <a:gdLst>
                <a:gd name="T0" fmla="*/ 44 w 170"/>
                <a:gd name="T1" fmla="*/ 84 h 105"/>
                <a:gd name="T2" fmla="*/ 74 w 170"/>
                <a:gd name="T3" fmla="*/ 105 h 105"/>
                <a:gd name="T4" fmla="*/ 170 w 170"/>
                <a:gd name="T5" fmla="*/ 82 h 105"/>
                <a:gd name="T6" fmla="*/ 0 w 170"/>
                <a:gd name="T7" fmla="*/ 0 h 105"/>
                <a:gd name="T8" fmla="*/ 35 w 170"/>
                <a:gd name="T9" fmla="*/ 85 h 105"/>
                <a:gd name="T10" fmla="*/ 44 w 170"/>
                <a:gd name="T1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05">
                  <a:moveTo>
                    <a:pt x="44" y="84"/>
                  </a:moveTo>
                  <a:cubicBezTo>
                    <a:pt x="57" y="84"/>
                    <a:pt x="69" y="93"/>
                    <a:pt x="74" y="105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28" y="35"/>
                    <a:pt x="67" y="4"/>
                    <a:pt x="0" y="0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8" y="85"/>
                    <a:pt x="41" y="84"/>
                    <a:pt x="4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55762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grpSp>
        <p:nvGrpSpPr>
          <p:cNvPr id="8" name="Группа 7"/>
          <p:cNvGrpSpPr>
            <a:grpSpLocks noChangeAspect="1"/>
          </p:cNvGrpSpPr>
          <p:nvPr userDrawn="1"/>
        </p:nvGrpSpPr>
        <p:grpSpPr>
          <a:xfrm>
            <a:off x="1098369" y="1071565"/>
            <a:ext cx="1800000" cy="566349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2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2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3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5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50528" y="485780"/>
            <a:ext cx="1657427" cy="521490"/>
            <a:chOff x="3160369" y="1847854"/>
            <a:chExt cx="1150362" cy="361948"/>
          </a:xfrm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3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034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905843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hangingPunct="1"/>
            <a:r>
              <a:rPr lang="en-US" sz="1000" kern="1200" dirty="0">
                <a:solidFill>
                  <a:srgbClr val="EEECE1"/>
                </a:solidFill>
                <a:latin typeface="PF Din Text Cond Pro Light"/>
                <a:ea typeface="+mn-ea"/>
                <a:cs typeface="+mn-cs"/>
              </a:rPr>
              <a:t>Gazprom </a:t>
            </a:r>
            <a:r>
              <a:rPr lang="en-US" sz="1000" kern="1200" dirty="0" err="1">
                <a:solidFill>
                  <a:srgbClr val="EEECE1"/>
                </a:solidFill>
                <a:latin typeface="PF Din Text Cond Pro Light"/>
                <a:ea typeface="+mn-ea"/>
                <a:cs typeface="+mn-cs"/>
              </a:rPr>
              <a:t>Neft</a:t>
            </a:r>
            <a:endParaRPr lang="ru-RU" sz="1000" kern="1200" dirty="0">
              <a:solidFill>
                <a:srgbClr val="EEECE1"/>
              </a:solidFill>
              <a:latin typeface="PF Din Text Cond Pro Light"/>
              <a:ea typeface="+mn-ea"/>
              <a:cs typeface="+mn-cs"/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 hangingPunct="1"/>
            <a:fld id="{AF528B6D-1001-487C-8FFE-85B114390330}" type="slidenum">
              <a:rPr lang="ru-RU" sz="1200" kern="1200" smtClean="0">
                <a:solidFill>
                  <a:srgbClr val="3C3C3C">
                    <a:lumMod val="60000"/>
                    <a:lumOff val="40000"/>
                  </a:srgbClr>
                </a:solidFill>
                <a:ea typeface="PF Din Text Cond Pro" charset="0"/>
                <a:cs typeface="PF Din Text Cond Pro" charset="0"/>
              </a:rPr>
              <a:pPr algn="r" hangingPunct="1"/>
              <a:t>‹#›</a:t>
            </a:fld>
            <a:endParaRPr lang="ru-RU" sz="1200" kern="1200" dirty="0">
              <a:solidFill>
                <a:srgbClr val="3C3C3C">
                  <a:lumMod val="60000"/>
                  <a:lumOff val="40000"/>
                </a:srgbClr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4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7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  <p:sldLayoutId id="2147484133" r:id="rId19"/>
    <p:sldLayoutId id="2147484134" r:id="rId20"/>
    <p:sldLayoutId id="2147484135" r:id="rId21"/>
    <p:sldLayoutId id="2147484136" r:id="rId22"/>
    <p:sldLayoutId id="2147484137" r:id="rId23"/>
    <p:sldLayoutId id="2147484138" r:id="rId24"/>
    <p:sldLayoutId id="2147484139" r:id="rId25"/>
    <p:sldLayoutId id="2147484140" r:id="rId26"/>
    <p:sldLayoutId id="2147484141" r:id="rId27"/>
    <p:sldLayoutId id="2147484142" r:id="rId28"/>
    <p:sldLayoutId id="2147484143" r:id="rId29"/>
    <p:sldLayoutId id="2147484144" r:id="rId30"/>
    <p:sldLayoutId id="2147484145" r:id="rId31"/>
    <p:sldLayoutId id="2147484146" r:id="rId32"/>
    <p:sldLayoutId id="2147484147" r:id="rId33"/>
    <p:sldLayoutId id="2147484148" r:id="rId34"/>
    <p:sldLayoutId id="2147484149" r:id="rId35"/>
    <p:sldLayoutId id="2147484150" r:id="rId36"/>
    <p:sldLayoutId id="2147484151" r:id="rId37"/>
    <p:sldLayoutId id="2147484152" r:id="rId38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8">
          <p15:clr>
            <a:srgbClr val="F26B43"/>
          </p15:clr>
        </p15:guide>
        <p15:guide id="2" orient="horz" pos="4117">
          <p15:clr>
            <a:srgbClr val="F26B43"/>
          </p15:clr>
        </p15:guide>
        <p15:guide id="3" orient="horz" pos="4021">
          <p15:clr>
            <a:srgbClr val="F26B43"/>
          </p15:clr>
        </p15:guide>
        <p15:guide id="4" orient="horz" pos="615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63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520">
          <p15:clr>
            <a:srgbClr val="F26B43"/>
          </p15:clr>
        </p15:guide>
        <p15:guide id="9" pos="784">
          <p15:clr>
            <a:srgbClr val="F26B43"/>
          </p15:clr>
        </p15:guide>
        <p15:guide id="10" pos="73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639BD-F2CE-AD9B-1A21-F42F1A323E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8731" y="5593014"/>
            <a:ext cx="2950669" cy="360850"/>
          </a:xfrm>
        </p:spPr>
        <p:txBody>
          <a:bodyPr/>
          <a:lstStyle/>
          <a:p>
            <a:r>
              <a:rPr lang="ru-RU" dirty="0" smtClean="0"/>
              <a:t>апрель </a:t>
            </a:r>
            <a:r>
              <a:rPr lang="ru-RU" dirty="0" smtClean="0"/>
              <a:t>2025 год  </a:t>
            </a:r>
            <a:r>
              <a:rPr lang="en-US" dirty="0"/>
              <a:t>I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 smtClean="0"/>
              <a:t>Хакасия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655E57-F234-FC72-7355-DBAEFEE47569}"/>
              </a:ext>
            </a:extLst>
          </p:cNvPr>
          <p:cNvSpPr txBox="1">
            <a:spLocks/>
          </p:cNvSpPr>
          <p:nvPr/>
        </p:nvSpPr>
        <p:spPr>
          <a:xfrm>
            <a:off x="3678883" y="957069"/>
            <a:ext cx="5354963" cy="13295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sym typeface="PFDinTextCondPro-Medium"/>
              </a:rPr>
              <a:t>ОТЧЕТ </a:t>
            </a:r>
            <a:r>
              <a:rPr lang="ru-RU" dirty="0">
                <a:solidFill>
                  <a:schemeClr val="bg1"/>
                </a:solidFill>
                <a:sym typeface="PFDinTextCondPro-Medium"/>
              </a:rPr>
              <a:t>ПО РАБОТЕ С ПОТРЕБИТЕЛЯМИ                                      ФИЛИАЛА ПАО «РОССЕТИ СИБИРЬ» – </a:t>
            </a:r>
            <a:r>
              <a:rPr lang="ru-RU" dirty="0" smtClean="0">
                <a:solidFill>
                  <a:schemeClr val="bg1"/>
                </a:solidFill>
                <a:sym typeface="PFDinTextCondPro-Medium"/>
              </a:rPr>
              <a:t>«ХАКАСЭНЕРГО»        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  <a:sym typeface="PFDinTextCondPro-Medium"/>
              </a:rPr>
              <a:t>ЗА </a:t>
            </a:r>
            <a:r>
              <a:rPr lang="ru-RU" dirty="0" smtClean="0">
                <a:solidFill>
                  <a:schemeClr val="bg1"/>
                </a:solidFill>
                <a:sym typeface="PFDinTextCondPro-Medium"/>
              </a:rPr>
              <a:t>1 </a:t>
            </a:r>
            <a:r>
              <a:rPr lang="ru-RU" dirty="0">
                <a:solidFill>
                  <a:schemeClr val="bg1"/>
                </a:solidFill>
                <a:sym typeface="PFDinTextCondPro-Medium"/>
              </a:rPr>
              <a:t>КВАРТАЛ </a:t>
            </a:r>
            <a:r>
              <a:rPr lang="ru-RU" dirty="0" smtClean="0">
                <a:solidFill>
                  <a:schemeClr val="bg1"/>
                </a:solidFill>
                <a:sym typeface="PFDinTextCondPro-Medium"/>
              </a:rPr>
              <a:t>202</a:t>
            </a:r>
            <a:r>
              <a:rPr lang="ru-RU" dirty="0">
                <a:solidFill>
                  <a:schemeClr val="bg1"/>
                </a:solidFill>
                <a:sym typeface="PFDinTextCondPro-Medium"/>
              </a:rPr>
              <a:t>5</a:t>
            </a:r>
            <a:r>
              <a:rPr lang="ru-RU" dirty="0" smtClean="0">
                <a:solidFill>
                  <a:schemeClr val="bg1"/>
                </a:solidFill>
                <a:sym typeface="PFDinTextCondPro-Medium"/>
              </a:rPr>
              <a:t> </a:t>
            </a:r>
            <a:r>
              <a:rPr lang="ru-RU" dirty="0" smtClean="0">
                <a:solidFill>
                  <a:schemeClr val="bg1"/>
                </a:solidFill>
                <a:sym typeface="PFDinTextCondPro-Medium"/>
              </a:rPr>
              <a:t>ГОДА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F Din Text Cond Pro Medium" panose="02000500000000020004" pitchFamily="2" charset="0"/>
              </a:rPr>
              <a:t>ДИНАМИКА ПОСТУПИВШИХ ОБРАЩЕНИЙ ЗА </a:t>
            </a:r>
            <a:r>
              <a:rPr lang="ru-RU" dirty="0" smtClean="0">
                <a:latin typeface="PF Din Text Cond Pro Medium" panose="02000500000000020004" pitchFamily="2" charset="0"/>
              </a:rPr>
              <a:t>2024 </a:t>
            </a:r>
            <a:r>
              <a:rPr lang="ru-RU" dirty="0" smtClean="0">
                <a:latin typeface="PF Din Text Cond Pro Medium" panose="02000500000000020004" pitchFamily="2" charset="0"/>
              </a:rPr>
              <a:t>И </a:t>
            </a:r>
            <a:r>
              <a:rPr lang="ru-RU" dirty="0" smtClean="0">
                <a:latin typeface="PF Din Text Cond Pro Medium" panose="02000500000000020004" pitchFamily="2" charset="0"/>
              </a:rPr>
              <a:t>2025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ГГ.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8875"/>
              </p:ext>
            </p:extLst>
          </p:nvPr>
        </p:nvGraphicFramePr>
        <p:xfrm>
          <a:off x="533400" y="1066800"/>
          <a:ext cx="1106932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ru-RU" dirty="0" smtClean="0">
                <a:latin typeface="PF Din Text Cond Pro Medium" panose="02000500000000020004" pitchFamily="2" charset="0"/>
              </a:rPr>
              <a:t>1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КВАРТАЛ </a:t>
            </a:r>
            <a:r>
              <a:rPr lang="ru-RU" dirty="0" smtClean="0">
                <a:latin typeface="PF Din Text Cond Pro Medium" panose="02000500000000020004" pitchFamily="2" charset="0"/>
              </a:rPr>
              <a:t>2025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Г.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470984"/>
              </p:ext>
            </p:extLst>
          </p:nvPr>
        </p:nvGraphicFramePr>
        <p:xfrm>
          <a:off x="1180147" y="830575"/>
          <a:ext cx="9826626" cy="3240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379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3665789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2640457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51786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0,42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8633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69,31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2568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20,62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1139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9,14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0,04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0,00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0,01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0,01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23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0,46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27773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12456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516379"/>
              </p:ext>
            </p:extLst>
          </p:nvPr>
        </p:nvGraphicFramePr>
        <p:xfrm>
          <a:off x="1754042" y="3929114"/>
          <a:ext cx="8304357" cy="247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778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ru-RU" dirty="0" smtClean="0">
                <a:latin typeface="PF Din Text Cond Pro Medium" panose="02000500000000020004" pitchFamily="2" charset="0"/>
              </a:rPr>
              <a:t>1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КВАРТАЛ </a:t>
            </a:r>
            <a:r>
              <a:rPr lang="ru-RU" dirty="0" smtClean="0">
                <a:latin typeface="PF Din Text Cond Pro Medium" panose="02000500000000020004" pitchFamily="2" charset="0"/>
              </a:rPr>
              <a:t>2025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Г.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107044"/>
              </p:ext>
            </p:extLst>
          </p:nvPr>
        </p:nvGraphicFramePr>
        <p:xfrm>
          <a:off x="612774" y="986880"/>
          <a:ext cx="10989946" cy="2900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3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3443901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4527838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688005343"/>
                    </a:ext>
                  </a:extLst>
                </a:gridCol>
              </a:tblGrid>
              <a:tr h="21066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 кв.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 кв.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 кв.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4 кв.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Жалоба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Консультации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8633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Заявки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оказание услуг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2568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Приём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1139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Сообщение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Прием платежей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295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Предложение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потребителя по повышению качества обслуживания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(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уведомление)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12456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02517" y="4157116"/>
            <a:ext cx="10492888" cy="1838368"/>
            <a:chOff x="443652" y="4544970"/>
            <a:chExt cx="10492888" cy="1838368"/>
          </a:xfrm>
        </p:grpSpPr>
        <p:graphicFrame>
          <p:nvGraphicFramePr>
            <p:cNvPr id="9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2035608"/>
                </p:ext>
              </p:extLst>
            </p:nvPr>
          </p:nvGraphicFramePr>
          <p:xfrm>
            <a:off x="443652" y="4838938"/>
            <a:ext cx="4052148" cy="154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1692333" y="4544970"/>
              <a:ext cx="15311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PF Din Text Cond Pro Light" panose="02000000000000000000" pitchFamily="2" charset="0"/>
                </a:rPr>
                <a:t>ДИНАМИКА ЖАЛОБ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90566" y="4544970"/>
              <a:ext cx="20964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latin typeface="PF Din Text Cond Pro Light" panose="02000000000000000000" pitchFamily="2" charset="0"/>
                </a:rPr>
                <a:t>ДИНАМИКА КОНСУЛЬТАЦИЙ</a:t>
              </a:r>
              <a:r>
                <a:rPr lang="ru-RU" sz="1400" dirty="0" smtClean="0">
                  <a:latin typeface="PF Din Text Cond Pro Light" panose="02000000000000000000" pitchFamily="2" charset="0"/>
                </a:rPr>
                <a:t> </a:t>
              </a:r>
              <a:endParaRPr lang="ru-RU" sz="1400" dirty="0">
                <a:latin typeface="PF Din Text Cond Pro Light" panose="02000000000000000000" pitchFamily="2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410160" y="4544970"/>
              <a:ext cx="15263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latin typeface="PF Din Text Cond Pro Light" panose="02000000000000000000" pitchFamily="2" charset="0"/>
                </a:rPr>
                <a:t>ДИНАМИКА ЗАЯВОК</a:t>
              </a:r>
              <a:endParaRPr lang="ru-RU" sz="1400" dirty="0">
                <a:latin typeface="PF Din Text Cond Pro Light" panose="02000000000000000000" pitchFamily="2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924443"/>
              </p:ext>
            </p:extLst>
          </p:nvPr>
        </p:nvGraphicFramePr>
        <p:xfrm>
          <a:off x="548921" y="4813895"/>
          <a:ext cx="3571876" cy="149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298212"/>
              </p:ext>
            </p:extLst>
          </p:nvPr>
        </p:nvGraphicFramePr>
        <p:xfrm>
          <a:off x="4267200" y="4758861"/>
          <a:ext cx="3762374" cy="155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19240"/>
              </p:ext>
            </p:extLst>
          </p:nvPr>
        </p:nvGraphicFramePr>
        <p:xfrm>
          <a:off x="8131883" y="4758861"/>
          <a:ext cx="3762374" cy="155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97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ru-RU" dirty="0" smtClean="0">
                <a:latin typeface="PF Din Text Cond Pro Medium" panose="02000500000000020004" pitchFamily="2" charset="0"/>
              </a:rPr>
              <a:t>1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КВАРТАЛ </a:t>
            </a:r>
            <a:r>
              <a:rPr lang="ru-RU" dirty="0" smtClean="0">
                <a:latin typeface="PF Din Text Cond Pro Medium" panose="02000500000000020004" pitchFamily="2" charset="0"/>
              </a:rPr>
              <a:t>2025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Г.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93283"/>
              </p:ext>
            </p:extLst>
          </p:nvPr>
        </p:nvGraphicFramePr>
        <p:xfrm>
          <a:off x="1295400" y="1106433"/>
          <a:ext cx="9852026" cy="2329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583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3874073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2629064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2493306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76804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КАНАЛ ПОСТУПЛЕНИЯ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000" b="1" i="0" u="none" strike="noStrike" kern="1200" baseline="0">
                          <a:solidFill>
                            <a:srgbClr val="000000"/>
                          </a:solidFill>
                          <a:latin typeface="PF Din Text Cond Pro Light" panose="02000000000000000000" pitchFamily="2" charset="0"/>
                          <a:ea typeface="Calibri"/>
                          <a:cs typeface="Calibri"/>
                        </a:defRPr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КАНАЛА КОММУНИКАЦИИ В ОБЩЕМ КОЛИЧЕСТВЕ ОБРАЩЕНИЙ, %</a:t>
                      </a:r>
                      <a:endParaRPr lang="ru-RU" sz="14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Очные обращения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1720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0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Заочные обращения через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-центр,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6908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55,5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Обращения через канцелярию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347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Интерактивные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обращения,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3483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0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(в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книга жалоб и предложений)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227426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12458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9001"/>
              </p:ext>
            </p:extLst>
          </p:nvPr>
        </p:nvGraphicFramePr>
        <p:xfrm>
          <a:off x="2362200" y="3581400"/>
          <a:ext cx="685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C3C3C"/>
                </a:solidFill>
                <a:latin typeface="PF Din Text Cond Pro Medium" panose="02000500000000020004" pitchFamily="2" charset="0"/>
              </a:rPr>
              <a:t>РАСПРЕДЕЛЕНИЕ</a:t>
            </a:r>
            <a:r>
              <a:rPr lang="ru-RU" dirty="0" smtClean="0">
                <a:latin typeface="PF Din Text Cond Pro Medium" panose="02000500000000020004" pitchFamily="2" charset="0"/>
              </a:rPr>
              <a:t> ОБРАЩЕНИЙ ПО ТЕМАТИКАМ ЗА </a:t>
            </a:r>
            <a:r>
              <a:rPr lang="ru-RU" dirty="0" smtClean="0">
                <a:latin typeface="PF Din Text Cond Pro Medium" panose="02000500000000020004" pitchFamily="2" charset="0"/>
              </a:rPr>
              <a:t>1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КВАРТАЛ </a:t>
            </a:r>
            <a:r>
              <a:rPr lang="ru-RU" dirty="0" smtClean="0">
                <a:latin typeface="PF Din Text Cond Pro Medium" panose="02000500000000020004" pitchFamily="2" charset="0"/>
              </a:rPr>
              <a:t>2025Г</a:t>
            </a:r>
            <a:r>
              <a:rPr lang="ru-RU" dirty="0" smtClean="0">
                <a:latin typeface="PF Din Text Cond Pro Medium" panose="02000500000000020004" pitchFamily="2" charset="0"/>
              </a:rPr>
              <a:t>.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593266"/>
              </p:ext>
            </p:extLst>
          </p:nvPr>
        </p:nvGraphicFramePr>
        <p:xfrm>
          <a:off x="1373187" y="795461"/>
          <a:ext cx="9217025" cy="3220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3097534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2465066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33435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</a:t>
                      </a:r>
                      <a:r>
                        <a:rPr lang="ru-RU" sz="1400" b="0" kern="1200" baseline="0" dirty="0" smtClean="0">
                          <a:solidFill>
                            <a:srgbClr val="0C5B9D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КОЛИЧЕСТВЕ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Технологическое присоединение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5917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47,5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Передача электрической 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381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2636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163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1277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Дополнительные услуги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Качество обслуживания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1039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Контактная информация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79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Энергосбытовая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деятельность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Прочее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890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997706"/>
                  </a:ext>
                </a:extLst>
              </a:tr>
              <a:tr h="25754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12458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597414"/>
              </p:ext>
            </p:extLst>
          </p:nvPr>
        </p:nvGraphicFramePr>
        <p:xfrm>
          <a:off x="2000174" y="4036127"/>
          <a:ext cx="7296226" cy="221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F Din Text Cond Pro Medium" panose="02000500000000020004" pitchFamily="2" charset="0"/>
              </a:rPr>
              <a:t>РАСПРЕДЕЛЕНИЕ ЖАЛОБ ПО ТЕМАТИКАМ ЗА </a:t>
            </a:r>
            <a:r>
              <a:rPr lang="ru-RU" dirty="0" smtClean="0">
                <a:latin typeface="PF Din Text Cond Pro Medium" panose="02000500000000020004" pitchFamily="2" charset="0"/>
              </a:rPr>
              <a:t>1</a:t>
            </a:r>
            <a:r>
              <a:rPr lang="en-US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 smtClean="0">
                <a:latin typeface="PF Din Text Cond Pro Medium" panose="02000500000000020004" pitchFamily="2" charset="0"/>
              </a:rPr>
              <a:t>КВАРТАЛ </a:t>
            </a:r>
            <a:r>
              <a:rPr lang="ru-RU" dirty="0" smtClean="0">
                <a:latin typeface="PF Din Text Cond Pro Medium" panose="02000500000000020004" pitchFamily="2" charset="0"/>
              </a:rPr>
              <a:t>2025Г</a:t>
            </a:r>
            <a:r>
              <a:rPr lang="ru-RU" dirty="0" smtClean="0">
                <a:latin typeface="PF Din Text Cond Pro Medium" panose="02000500000000020004" pitchFamily="2" charset="0"/>
              </a:rPr>
              <a:t>.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450448"/>
              </p:ext>
            </p:extLst>
          </p:nvPr>
        </p:nvGraphicFramePr>
        <p:xfrm>
          <a:off x="1308733" y="745121"/>
          <a:ext cx="9598024" cy="3192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168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3527095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2492804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2981957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Технологическое присоединение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23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44,2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Передача электрической 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36,5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Дополнительные услуги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Качество обслуживания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Контактная информация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Энергосбытовая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деятельность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105070"/>
                  </a:ext>
                </a:extLst>
              </a:tr>
              <a:tr h="22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Прочее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254116">
                <a:tc>
                  <a:txBody>
                    <a:bodyPr/>
                    <a:lstStyle/>
                    <a:p>
                      <a:endParaRPr lang="ru-RU" sz="1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  <a:ea typeface="+mn-ea"/>
                          <a:cs typeface="+mn-cs"/>
                        </a:rPr>
                        <a:t>52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544976"/>
              </p:ext>
            </p:extLst>
          </p:nvPr>
        </p:nvGraphicFramePr>
        <p:xfrm>
          <a:off x="2286000" y="4038600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8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0">
    <a:dk1>
      <a:srgbClr val="3C3C3C"/>
    </a:dk1>
    <a:lt1>
      <a:srgbClr val="FFFFFF"/>
    </a:lt1>
    <a:dk2>
      <a:srgbClr val="1A2D5F"/>
    </a:dk2>
    <a:lt2>
      <a:srgbClr val="EEECE1"/>
    </a:lt2>
    <a:accent1>
      <a:srgbClr val="0C5B9D"/>
    </a:accent1>
    <a:accent2>
      <a:srgbClr val="4FC5B5"/>
    </a:accent2>
    <a:accent3>
      <a:srgbClr val="D52B1E"/>
    </a:accent3>
    <a:accent4>
      <a:srgbClr val="A5A5A5"/>
    </a:accent4>
    <a:accent5>
      <a:srgbClr val="4F81BD"/>
    </a:accent5>
    <a:accent6>
      <a:srgbClr val="D7603A"/>
    </a:accent6>
    <a:hlink>
      <a:srgbClr val="007FD6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118089</TotalTime>
  <Words>492</Words>
  <Application>Microsoft Office PowerPoint</Application>
  <PresentationFormat>Широкоэкранный</PresentationFormat>
  <Paragraphs>221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Calibri</vt:lpstr>
      <vt:lpstr>Franklin Gothic Demi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Wingdings</vt:lpstr>
      <vt:lpstr>Шаблон Презентации Россети</vt:lpstr>
      <vt:lpstr>Тема Office</vt:lpstr>
      <vt:lpstr>FSK</vt:lpstr>
      <vt:lpstr>Презентация PowerPoint</vt:lpstr>
      <vt:lpstr>ДИНАМИКА ПОСТУПИВШИХ ОБРАЩЕНИЙ ЗА 2024 И 2025 ГГ.</vt:lpstr>
      <vt:lpstr>РАСПРЕДЕЛЕНИЕ ОБРАЩЕНИЙ ПО КАТЕГОРИЯМ ЗА 1 КВАРТАЛ 2025 Г.</vt:lpstr>
      <vt:lpstr>РАСПРЕДЕЛЕНИЕ ОБРАЩЕНИЙ ПО КАТЕГОРИЯМ ЗА 1 КВАРТАЛ 2025 Г.</vt:lpstr>
      <vt:lpstr>РАСПРЕДЕЛЕНИЕ ОБРАЩЕНИЙ ПО КАТЕГОРИЯМ ЗА 1 КВАРТАЛ 2025 Г.</vt:lpstr>
      <vt:lpstr>РАСПРЕДЕЛЕНИЕ ОБРАЩЕНИЙ ПО ТЕМАТИКАМ ЗА 1 КВАРТАЛ 2025Г.</vt:lpstr>
      <vt:lpstr>РАСПРЕДЕЛЕНИЕ ЖАЛОБ ПО ТЕМАТИКАМ ЗА 1 КВАРТАЛ 2025Г.</vt:lpstr>
    </vt:vector>
  </TitlesOfParts>
  <Company>Холдинг МРСК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Козлова Наталья Александровна</cp:lastModifiedBy>
  <cp:revision>3742</cp:revision>
  <cp:lastPrinted>2019-01-28T06:40:31Z</cp:lastPrinted>
  <dcterms:created xsi:type="dcterms:W3CDTF">1601-01-01T00:00:00Z</dcterms:created>
  <dcterms:modified xsi:type="dcterms:W3CDTF">2025-09-12T07:37:45Z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